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  <p:sldId id="257" r:id="rId3"/>
    <p:sldId id="275" r:id="rId4"/>
    <p:sldId id="276" r:id="rId5"/>
    <p:sldId id="277" r:id="rId6"/>
    <p:sldId id="278" r:id="rId7"/>
    <p:sldId id="279" r:id="rId8"/>
    <p:sldId id="281" r:id="rId9"/>
    <p:sldId id="282" r:id="rId10"/>
    <p:sldId id="283" r:id="rId11"/>
    <p:sldId id="284" r:id="rId12"/>
    <p:sldId id="285" r:id="rId13"/>
    <p:sldId id="286" r:id="rId14"/>
    <p:sldId id="287" r:id="rId15"/>
    <p:sldId id="288" r:id="rId16"/>
    <p:sldId id="289" r:id="rId17"/>
    <p:sldId id="290" r:id="rId18"/>
    <p:sldId id="291" r:id="rId19"/>
    <p:sldId id="292" r:id="rId20"/>
    <p:sldId id="293" r:id="rId21"/>
    <p:sldId id="294" r:id="rId22"/>
    <p:sldId id="295" r:id="rId23"/>
    <p:sldId id="296" r:id="rId24"/>
    <p:sldId id="297" r:id="rId25"/>
    <p:sldId id="298" r:id="rId26"/>
  </p:sldIdLst>
  <p:sldSz cx="12192000" cy="6858000"/>
  <p:notesSz cx="6858000" cy="9144000"/>
  <p:defaultTextStyle>
    <a:defPPr>
      <a:defRPr lang="en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64"/>
    <p:restoredTop sz="94689"/>
  </p:normalViewPr>
  <p:slideViewPr>
    <p:cSldViewPr snapToGrid="0" snapToObjects="1" showGuides="1">
      <p:cViewPr varScale="1">
        <p:scale>
          <a:sx n="131" d="100"/>
          <a:sy n="131" d="100"/>
        </p:scale>
        <p:origin x="728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F9E05B-3299-0447-8825-5F43CD989C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6AF4F8-E7AA-8545-B0F8-CE93F26B2A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B5A6FF-5A65-0945-8876-D1869910B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43EF1-8850-3F43-8BD6-D511F7B1F880}" type="datetimeFigureOut">
              <a:rPr lang="en-GB" smtClean="0"/>
              <a:t>24/06/2020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EF88EC-33D3-EA4F-8843-8C7C896131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619405-CB55-3A4E-BC3D-CBC9E2689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83586-2A1F-2A40-810C-5EC28EF1ED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9799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1D7FB-08EE-8545-9FE6-7ED8E108E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675DB7-3E80-4F47-92FB-5811808F6A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952D1C-D522-D544-BF0A-B43CBA245D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43EF1-8850-3F43-8BD6-D511F7B1F880}" type="datetimeFigureOut">
              <a:rPr lang="en-GB" smtClean="0"/>
              <a:t>24/06/2020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4544E8-04A9-D040-9CD2-FD6553FEC0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2BB3FA-3473-5943-9660-E32FC3EE8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83586-2A1F-2A40-810C-5EC28EF1ED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8760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47E79B9-6879-C84F-9B20-2288A60AA5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47DC30-E2D9-DF4F-8F23-8D7C5C0AA8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B25250-1989-254D-BE9E-531FDDAD8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43EF1-8850-3F43-8BD6-D511F7B1F880}" type="datetimeFigureOut">
              <a:rPr lang="en-GB" smtClean="0"/>
              <a:t>24/06/2020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955B5A-9314-4344-9B51-D6E6A78C14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53237B-140A-9142-9B80-267D670FF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83586-2A1F-2A40-810C-5EC28EF1ED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0349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1B13A6-1958-1347-B653-67DD32A4EA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10B340-169B-0C47-9727-F048A36E70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F3D2AA-B4CF-E24C-B997-CAEE38E118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43EF1-8850-3F43-8BD6-D511F7B1F880}" type="datetimeFigureOut">
              <a:rPr lang="en-GB" smtClean="0"/>
              <a:t>24/06/2020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55C5-E3AF-B54A-B88F-74501B904A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A39D0B-F1F0-1C49-9680-0A4166C35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83586-2A1F-2A40-810C-5EC28EF1ED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0278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B5242-A50B-0346-BFB7-53221E304D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D494FA-E1B0-F646-AB7C-49413B13A4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A013E6-5F0C-3F44-A61E-3A15C5140E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43EF1-8850-3F43-8BD6-D511F7B1F880}" type="datetimeFigureOut">
              <a:rPr lang="en-GB" smtClean="0"/>
              <a:t>24/06/2020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8DFA89-F84C-204C-9D22-190AFA614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47EFD2-7E11-3E4E-ABD1-34AE9BB3A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83586-2A1F-2A40-810C-5EC28EF1ED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4776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1CE775-4B7C-BD45-9888-63E240F4C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FE2C7B-1993-1B4A-BE66-E9AAF5E20C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2C107C-F5F3-3F40-8AE0-0EDCB252ED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3456C5-E37D-A142-9905-63BF513899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43EF1-8850-3F43-8BD6-D511F7B1F880}" type="datetimeFigureOut">
              <a:rPr lang="en-GB" smtClean="0"/>
              <a:t>24/06/2020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7A91FA-E707-6F4E-A866-F9B8A683A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69E1B9-66C7-4E47-980A-9397C07C5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83586-2A1F-2A40-810C-5EC28EF1ED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7403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69CE46-005C-DB4D-9195-903D1C8E6D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B14E3E-596D-DC46-9DA2-3A631CB66E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ED1B01-3D7D-3A48-AAAB-5067CB7484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33F901-3E34-3B4B-8393-A6398A1CFD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7EC4B3-4AA8-B14C-BBBD-5F7341B56C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0A42561-1259-2947-8E39-3BADB61A6F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43EF1-8850-3F43-8BD6-D511F7B1F880}" type="datetimeFigureOut">
              <a:rPr lang="en-GB" smtClean="0"/>
              <a:t>24/06/2020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5502BA0-4CDA-6742-9540-60B70F2D7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E15051-8607-CA41-992C-D12D3C298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83586-2A1F-2A40-810C-5EC28EF1ED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5658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AFE49F-EF8D-4E4A-9DDE-7AD11FE4EA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6C4EDA2-836D-7746-B491-CF2D2D6259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43EF1-8850-3F43-8BD6-D511F7B1F880}" type="datetimeFigureOut">
              <a:rPr lang="en-GB" smtClean="0"/>
              <a:t>24/06/2020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B12A5D-48F3-0B41-BF55-884BA1506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49F49E-5E23-3546-ADDD-AB558F9B6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83586-2A1F-2A40-810C-5EC28EF1ED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6803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D13EDD6-CD38-AA4C-B4C7-5CC27DF7F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43EF1-8850-3F43-8BD6-D511F7B1F880}" type="datetimeFigureOut">
              <a:rPr lang="en-GB" smtClean="0"/>
              <a:t>24/06/2020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22A5F81-9708-3A42-ACEC-24E37404D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D9ECC2-8DAB-0F46-8AB8-5BDE4F2F2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83586-2A1F-2A40-810C-5EC28EF1ED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7196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E9E02B-1D0E-B04E-86C3-F4808A25D4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ED2DFA-38EB-934A-A7F5-889F915B02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F36267-B989-7F4E-A6C1-DF6FA53EB0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ED7EEF-A108-E142-A051-71FB8D0379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43EF1-8850-3F43-8BD6-D511F7B1F880}" type="datetimeFigureOut">
              <a:rPr lang="en-GB" smtClean="0"/>
              <a:t>24/06/2020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759F42-CF77-D94D-A423-00F13514A8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A744BC-C139-8648-8834-D96C6917A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83586-2A1F-2A40-810C-5EC28EF1ED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8961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0BB3E4-2EC3-FA45-856A-14F4BE8DE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1845AD1-D339-4046-8772-7043CB2CCF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49A284-91FA-D74F-ADFA-C55D5AB114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A1FE16-6515-CA42-A33D-A0FD9B889F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43EF1-8850-3F43-8BD6-D511F7B1F880}" type="datetimeFigureOut">
              <a:rPr lang="en-GB" smtClean="0"/>
              <a:t>24/06/2020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C521EA-900B-BF4A-8C97-B7CFD0FA35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1CC058-90DA-AE47-AF6E-D4F954614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83586-2A1F-2A40-810C-5EC28EF1ED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6199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1A72D35-2EE7-0341-8A2E-C11541205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6E6510-FBA4-484A-98B5-53FFA2EEF0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F374D6-3C5B-A949-ACCD-FFC3955F48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043EF1-8850-3F43-8BD6-D511F7B1F880}" type="datetimeFigureOut">
              <a:rPr lang="en-GB" smtClean="0"/>
              <a:t>24/06/2020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DDDAE9-E653-0945-86F1-F960928362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2B8EA5-1517-7F42-BF95-097E242ECC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483586-2A1F-2A40-810C-5EC28EF1ED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8270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efpia.eu/cancer-comparator-report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efpia.eu/cancer-comparator-report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efpia.eu/cancer-comparator-report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efpia.eu/cancer-comparator-report/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efpia.eu/cancer-comparator-report/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efpia.eu/cancer-comparator-report/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efpia.eu/cancer-comparator-report/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efpia.eu/cancer-comparator-report/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efpia.eu/cancer-comparator-report/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efpia.eu/cancer-comparator-report/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fpia.eu/cancer-comparator-report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efpia.eu/cancer-comparator-report/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efpia.eu/cancer-comparator-report/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efpia.eu/cancer-comparator-report/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efpia.eu/cancer-comparator-report/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efpia.eu/cancer-comparator-report/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efpia.eu/cancer-comparator-report/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fpia.eu/cancer-comparator-report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fpia.eu/cancer-comparator-report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fpia.eu/cancer-comparator-report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fpia.eu/cancer-comparator-report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fpia.eu/cancer-comparator-report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efpia.eu/cancer-comparator-report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efpia.eu/cancer-comparator-report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5BC36F2-5EA8-544A-B97C-35D69B4778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209BAD"/>
                </a:solidFill>
                <a:latin typeface="Lato"/>
              </a:rPr>
              <a:t>CANCER DEATHS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066323-2DB8-5E47-8B01-BB918ADE56F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17142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8CBBDAF-4AAA-9D41-A2E0-6C1C4DCBB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2675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rgbClr val="A80E67"/>
                </a:solidFill>
                <a:latin typeface="Lato"/>
              </a:rPr>
              <a:t>Melanoma Mortality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501B5D1-B182-274E-AB31-5ED78BF40B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42670"/>
            <a:ext cx="10515600" cy="70267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sz="1600" dirty="0">
                <a:solidFill>
                  <a:srgbClr val="5C5D5F"/>
                </a:solidFill>
                <a:latin typeface="Georgia" panose="02040502050405020303" pitchFamily="18" charset="0"/>
              </a:rPr>
              <a:t>In 2018, melanoma mortality for women ranged from 1.9 cases per 100,000 inhabitants in Cyprus to 5.9 in Norway, with the EU28+EFTA average at 3.3. For men, it ranged from 2.4 in Iceland and Romania to 8.2 in Norway, with the EU28+EFTA average at 4.7.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B6477E0-4163-D54C-A84C-EC72B4D3D9A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597088" y="1798946"/>
            <a:ext cx="8998872" cy="4270457"/>
          </a:xfrm>
          <a:prstGeom prst="rect">
            <a:avLst/>
          </a:prstGeom>
        </p:spPr>
      </p:pic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4FD347CC-4869-3944-8DDF-2D5A6BBABC2E}"/>
              </a:ext>
            </a:extLst>
          </p:cNvPr>
          <p:cNvSpPr txBox="1">
            <a:spLocks/>
          </p:cNvSpPr>
          <p:nvPr/>
        </p:nvSpPr>
        <p:spPr>
          <a:xfrm>
            <a:off x="838200" y="6371618"/>
            <a:ext cx="10515600" cy="4289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000" dirty="0" err="1">
                <a:solidFill>
                  <a:srgbClr val="5C5D5F"/>
                </a:solidFill>
                <a:latin typeface="Georgia" panose="02040502050405020303" pitchFamily="18" charset="0"/>
              </a:rPr>
              <a:t>Hofmarcher</a:t>
            </a:r>
            <a:r>
              <a:rPr lang="en-GB" sz="1000" dirty="0">
                <a:solidFill>
                  <a:srgbClr val="5C5D5F"/>
                </a:solidFill>
                <a:latin typeface="Georgia" panose="02040502050405020303" pitchFamily="18" charset="0"/>
              </a:rPr>
              <a:t>, T et al. (2019) Comparator Report on Cancer in Europe 2019 - Disease Burden, Costs and Access to Medicines. IHE Report 2019:7. IHE: Lund, Sweden. For further information, please follow:  </a:t>
            </a:r>
            <a:r>
              <a:rPr lang="en-GB" sz="1000" dirty="0">
                <a:solidFill>
                  <a:srgbClr val="5C5D5F"/>
                </a:solidFill>
                <a:latin typeface="Georgia" panose="02040502050405020303" pitchFamily="18" charset="0"/>
                <a:hlinkClick r:id="rId3"/>
              </a:rPr>
              <a:t>https://efpia.eu/cancer-comparator-report/</a:t>
            </a:r>
            <a:r>
              <a:rPr lang="en-GB" sz="1000" dirty="0">
                <a:solidFill>
                  <a:srgbClr val="5C5D5F"/>
                </a:solidFill>
                <a:latin typeface="Georgia" panose="02040502050405020303" pitchFamily="18" charset="0"/>
              </a:rPr>
              <a:t> 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14336773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8CBBDAF-4AAA-9D41-A2E0-6C1C4DCBB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2675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rgbClr val="A80E67"/>
                </a:solidFill>
                <a:latin typeface="Lato"/>
              </a:rPr>
              <a:t>Melanoma Mortality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501B5D1-B182-274E-AB31-5ED78BF40B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42670"/>
            <a:ext cx="10515600" cy="70267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sz="1600" dirty="0">
                <a:solidFill>
                  <a:srgbClr val="5C5D5F"/>
                </a:solidFill>
                <a:latin typeface="Georgia" panose="02040502050405020303" pitchFamily="18" charset="0"/>
              </a:rPr>
              <a:t>In 2018, melanoma mortality for women ranged from 1.9 cases per 100,000 inhabitants in Cyprus to 5.9 in Norway, with the EU28+EFTA average at 3.3. For men, it ranged from 2.4 in Iceland and Romania to 8.2 in Norway, with the EU28+EFTA average at 4.7.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B6477E0-4163-D54C-A84C-EC72B4D3D9A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607952" y="1798946"/>
            <a:ext cx="8977143" cy="4270457"/>
          </a:xfrm>
          <a:prstGeom prst="rect">
            <a:avLst/>
          </a:prstGeom>
        </p:spPr>
      </p:pic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6CC4F54C-1635-F846-860B-F029B089AC32}"/>
              </a:ext>
            </a:extLst>
          </p:cNvPr>
          <p:cNvSpPr txBox="1">
            <a:spLocks/>
          </p:cNvSpPr>
          <p:nvPr/>
        </p:nvSpPr>
        <p:spPr>
          <a:xfrm>
            <a:off x="838200" y="6371618"/>
            <a:ext cx="10515600" cy="4289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000" dirty="0" err="1">
                <a:solidFill>
                  <a:srgbClr val="5C5D5F"/>
                </a:solidFill>
                <a:latin typeface="Georgia" panose="02040502050405020303" pitchFamily="18" charset="0"/>
              </a:rPr>
              <a:t>Hofmarcher</a:t>
            </a:r>
            <a:r>
              <a:rPr lang="en-GB" sz="1000" dirty="0">
                <a:solidFill>
                  <a:srgbClr val="5C5D5F"/>
                </a:solidFill>
                <a:latin typeface="Georgia" panose="02040502050405020303" pitchFamily="18" charset="0"/>
              </a:rPr>
              <a:t>, T et al. (2019) Comparator Report on Cancer in Europe 2019 - Disease Burden, Costs and Access to Medicines. IHE Report 2019:7. IHE: Lund, Sweden. For further information, please follow:  </a:t>
            </a:r>
            <a:r>
              <a:rPr lang="en-GB" sz="1000" dirty="0">
                <a:solidFill>
                  <a:srgbClr val="5C5D5F"/>
                </a:solidFill>
                <a:latin typeface="Georgia" panose="02040502050405020303" pitchFamily="18" charset="0"/>
                <a:hlinkClick r:id="rId3"/>
              </a:rPr>
              <a:t>https://efpia.eu/cancer-comparator-report/</a:t>
            </a:r>
            <a:r>
              <a:rPr lang="en-GB" sz="1000" dirty="0">
                <a:solidFill>
                  <a:srgbClr val="5C5D5F"/>
                </a:solidFill>
                <a:latin typeface="Georgia" panose="02040502050405020303" pitchFamily="18" charset="0"/>
              </a:rPr>
              <a:t> 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30781016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8CBBDAF-4AAA-9D41-A2E0-6C1C4DCBB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2675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rgbClr val="A80E67"/>
                </a:solidFill>
                <a:latin typeface="Lato"/>
              </a:rPr>
              <a:t>Leukaemia Mortality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501B5D1-B182-274E-AB31-5ED78BF40B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42670"/>
            <a:ext cx="10515600" cy="70267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sz="1600" dirty="0">
                <a:solidFill>
                  <a:srgbClr val="5C5D5F"/>
                </a:solidFill>
                <a:latin typeface="Georgia" panose="02040502050405020303" pitchFamily="18" charset="0"/>
              </a:rPr>
              <a:t>In 2018, leukaemia mortality for women ranged from 3.6 cases per 100,000 inhabitants in Iceland to 10.8 in Estonia, with the EU28+EFTA average at 7.9. For men, it ranged from 6.5 in Iceland and 14.4 in Greece, with the EU28+EFTA average at 10.7.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B6477E0-4163-D54C-A84C-EC72B4D3D9A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597088" y="1825243"/>
            <a:ext cx="8998872" cy="4217862"/>
          </a:xfrm>
          <a:prstGeom prst="rect">
            <a:avLst/>
          </a:prstGeom>
        </p:spPr>
      </p:pic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5DF79466-38DC-B146-A14D-6776E10D8169}"/>
              </a:ext>
            </a:extLst>
          </p:cNvPr>
          <p:cNvSpPr txBox="1">
            <a:spLocks/>
          </p:cNvSpPr>
          <p:nvPr/>
        </p:nvSpPr>
        <p:spPr>
          <a:xfrm>
            <a:off x="838200" y="6371618"/>
            <a:ext cx="10515600" cy="4289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000" dirty="0" err="1">
                <a:solidFill>
                  <a:srgbClr val="5C5D5F"/>
                </a:solidFill>
                <a:latin typeface="Georgia" panose="02040502050405020303" pitchFamily="18" charset="0"/>
              </a:rPr>
              <a:t>Hofmarcher</a:t>
            </a:r>
            <a:r>
              <a:rPr lang="en-GB" sz="1000" dirty="0">
                <a:solidFill>
                  <a:srgbClr val="5C5D5F"/>
                </a:solidFill>
                <a:latin typeface="Georgia" panose="02040502050405020303" pitchFamily="18" charset="0"/>
              </a:rPr>
              <a:t>, T et al. (2019) Comparator Report on Cancer in Europe 2019 - Disease Burden, Costs and Access to Medicines. IHE Report 2019:7. IHE: Lund, Sweden. For further information, please follow:  </a:t>
            </a:r>
            <a:r>
              <a:rPr lang="en-GB" sz="1000" dirty="0">
                <a:solidFill>
                  <a:srgbClr val="5C5D5F"/>
                </a:solidFill>
                <a:latin typeface="Georgia" panose="02040502050405020303" pitchFamily="18" charset="0"/>
                <a:hlinkClick r:id="rId3"/>
              </a:rPr>
              <a:t>https://efpia.eu/cancer-comparator-report/</a:t>
            </a:r>
            <a:r>
              <a:rPr lang="en-GB" sz="1000" dirty="0">
                <a:solidFill>
                  <a:srgbClr val="5C5D5F"/>
                </a:solidFill>
                <a:latin typeface="Georgia" panose="02040502050405020303" pitchFamily="18" charset="0"/>
              </a:rPr>
              <a:t> 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2946757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8CBBDAF-4AAA-9D41-A2E0-6C1C4DCBB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2675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rgbClr val="A80E67"/>
                </a:solidFill>
                <a:latin typeface="Lato"/>
              </a:rPr>
              <a:t>Leukaemia Mortality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501B5D1-B182-274E-AB31-5ED78BF40B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42670"/>
            <a:ext cx="10515600" cy="70267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sz="1600" dirty="0">
                <a:solidFill>
                  <a:srgbClr val="5C5D5F"/>
                </a:solidFill>
                <a:latin typeface="Georgia" panose="02040502050405020303" pitchFamily="18" charset="0"/>
              </a:rPr>
              <a:t>In 2018, leukaemia mortality for women ranged from 3.6 cases per 100,000 inhabitants in Iceland to 10.8 in Estonia, with the EU28+EFTA average at 7.9. For men, it ranged from 6.5 in Iceland and 14.4 in Greece, with the EU28+EFTA average at 10.7.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B6477E0-4163-D54C-A84C-EC72B4D3D9A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597088" y="1835578"/>
            <a:ext cx="8998872" cy="4197192"/>
          </a:xfrm>
          <a:prstGeom prst="rect">
            <a:avLst/>
          </a:prstGeom>
        </p:spPr>
      </p:pic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13EC6E01-F218-664C-85BD-9260D3870CFA}"/>
              </a:ext>
            </a:extLst>
          </p:cNvPr>
          <p:cNvSpPr txBox="1">
            <a:spLocks/>
          </p:cNvSpPr>
          <p:nvPr/>
        </p:nvSpPr>
        <p:spPr>
          <a:xfrm>
            <a:off x="838200" y="6371618"/>
            <a:ext cx="10515600" cy="4289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000" dirty="0" err="1">
                <a:solidFill>
                  <a:srgbClr val="5C5D5F"/>
                </a:solidFill>
                <a:latin typeface="Georgia" panose="02040502050405020303" pitchFamily="18" charset="0"/>
              </a:rPr>
              <a:t>Hofmarcher</a:t>
            </a:r>
            <a:r>
              <a:rPr lang="en-GB" sz="1000" dirty="0">
                <a:solidFill>
                  <a:srgbClr val="5C5D5F"/>
                </a:solidFill>
                <a:latin typeface="Georgia" panose="02040502050405020303" pitchFamily="18" charset="0"/>
              </a:rPr>
              <a:t>, T et al. (2019) Comparator Report on Cancer in Europe 2019 - Disease Burden, Costs and Access to Medicines. IHE Report 2019:7. IHE: Lund, Sweden. For further information, please follow:  </a:t>
            </a:r>
            <a:r>
              <a:rPr lang="en-GB" sz="1000" dirty="0">
                <a:solidFill>
                  <a:srgbClr val="5C5D5F"/>
                </a:solidFill>
                <a:latin typeface="Georgia" panose="02040502050405020303" pitchFamily="18" charset="0"/>
                <a:hlinkClick r:id="rId3"/>
              </a:rPr>
              <a:t>https://efpia.eu/cancer-comparator-report/</a:t>
            </a:r>
            <a:r>
              <a:rPr lang="en-GB" sz="1000" dirty="0">
                <a:solidFill>
                  <a:srgbClr val="5C5D5F"/>
                </a:solidFill>
                <a:latin typeface="Georgia" panose="02040502050405020303" pitchFamily="18" charset="0"/>
              </a:rPr>
              <a:t> 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40383775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8CBBDAF-4AAA-9D41-A2E0-6C1C4DCBB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2675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rgbClr val="A80E67"/>
                </a:solidFill>
                <a:latin typeface="Lato"/>
              </a:rPr>
              <a:t>Multiple myeloma mortality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501B5D1-B182-274E-AB31-5ED78BF40B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42670"/>
            <a:ext cx="10515600" cy="70267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sz="1600" dirty="0">
                <a:solidFill>
                  <a:srgbClr val="5C5D5F"/>
                </a:solidFill>
                <a:latin typeface="Georgia" panose="02040502050405020303" pitchFamily="18" charset="0"/>
              </a:rPr>
              <a:t>In 2018, multiple myeloma mortality for females ranged from 1.6 cases per 100,000 inhabitants in Bulgaria to 6.8 in Portugal, with the EU28+EFTA average at 4.6. For males, it ranged from 1.7 in Bulgaria to 6.9 in the Netherlands and Italy, with the EU28+EFTA average at 5.5.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B6477E0-4163-D54C-A84C-EC72B4D3D9A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681828" y="1825243"/>
            <a:ext cx="8829391" cy="4217862"/>
          </a:xfrm>
          <a:prstGeom prst="rect">
            <a:avLst/>
          </a:prstGeom>
        </p:spPr>
      </p:pic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5DF79466-38DC-B146-A14D-6776E10D8169}"/>
              </a:ext>
            </a:extLst>
          </p:cNvPr>
          <p:cNvSpPr txBox="1">
            <a:spLocks/>
          </p:cNvSpPr>
          <p:nvPr/>
        </p:nvSpPr>
        <p:spPr>
          <a:xfrm>
            <a:off x="838200" y="6371618"/>
            <a:ext cx="10515600" cy="4289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000" dirty="0" err="1">
                <a:solidFill>
                  <a:srgbClr val="5C5D5F"/>
                </a:solidFill>
                <a:latin typeface="Georgia" panose="02040502050405020303" pitchFamily="18" charset="0"/>
              </a:rPr>
              <a:t>Hofmarcher</a:t>
            </a:r>
            <a:r>
              <a:rPr lang="en-GB" sz="1000" dirty="0">
                <a:solidFill>
                  <a:srgbClr val="5C5D5F"/>
                </a:solidFill>
                <a:latin typeface="Georgia" panose="02040502050405020303" pitchFamily="18" charset="0"/>
              </a:rPr>
              <a:t>, T et al. (2019) Comparator Report on Cancer in Europe 2019 - Disease Burden, Costs and Access to Medicines. IHE Report 2019:7. IHE: Lund, Sweden. For further information, please follow:  </a:t>
            </a:r>
            <a:r>
              <a:rPr lang="en-GB" sz="1000" dirty="0">
                <a:solidFill>
                  <a:srgbClr val="5C5D5F"/>
                </a:solidFill>
                <a:latin typeface="Georgia" panose="02040502050405020303" pitchFamily="18" charset="0"/>
                <a:hlinkClick r:id="rId3"/>
              </a:rPr>
              <a:t>https://efpia.eu/cancer-comparator-report/</a:t>
            </a:r>
            <a:r>
              <a:rPr lang="en-GB" sz="1000" dirty="0">
                <a:solidFill>
                  <a:srgbClr val="5C5D5F"/>
                </a:solidFill>
                <a:latin typeface="Georgia" panose="02040502050405020303" pitchFamily="18" charset="0"/>
              </a:rPr>
              <a:t> 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31423194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8CBBDAF-4AAA-9D41-A2E0-6C1C4DCBB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2675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rgbClr val="A80E67"/>
                </a:solidFill>
                <a:latin typeface="Lato"/>
              </a:rPr>
              <a:t>Multiple myeloma mortality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501B5D1-B182-274E-AB31-5ED78BF40B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42670"/>
            <a:ext cx="10515600" cy="70267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sz="1600" dirty="0">
                <a:solidFill>
                  <a:srgbClr val="5C5D5F"/>
                </a:solidFill>
                <a:latin typeface="Georgia" panose="02040502050405020303" pitchFamily="18" charset="0"/>
              </a:rPr>
              <a:t>In 2018, multiple myeloma mortality for females ranged from 1.6 cases per 100,000 inhabitants in Bulgaria to 6.8 in Portugal, with the EU28+EFTA average at 4.6. For males, it ranged from 1.7 in Bulgaria to 6.9 in the Netherlands and Italy, with the EU28+EFTA average at 5.5.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B6477E0-4163-D54C-A84C-EC72B4D3D9A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681828" y="1834431"/>
            <a:ext cx="8829391" cy="4199486"/>
          </a:xfrm>
          <a:prstGeom prst="rect">
            <a:avLst/>
          </a:prstGeom>
        </p:spPr>
      </p:pic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5DF79466-38DC-B146-A14D-6776E10D8169}"/>
              </a:ext>
            </a:extLst>
          </p:cNvPr>
          <p:cNvSpPr txBox="1">
            <a:spLocks/>
          </p:cNvSpPr>
          <p:nvPr/>
        </p:nvSpPr>
        <p:spPr>
          <a:xfrm>
            <a:off x="838200" y="6371618"/>
            <a:ext cx="10515600" cy="4289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000" dirty="0" err="1">
                <a:solidFill>
                  <a:srgbClr val="5C5D5F"/>
                </a:solidFill>
                <a:latin typeface="Georgia" panose="02040502050405020303" pitchFamily="18" charset="0"/>
              </a:rPr>
              <a:t>Hofmarcher</a:t>
            </a:r>
            <a:r>
              <a:rPr lang="en-GB" sz="1000" dirty="0">
                <a:solidFill>
                  <a:srgbClr val="5C5D5F"/>
                </a:solidFill>
                <a:latin typeface="Georgia" panose="02040502050405020303" pitchFamily="18" charset="0"/>
              </a:rPr>
              <a:t>, T et al. (2019) Comparator Report on Cancer in Europe 2019 - Disease Burden, Costs and Access to Medicines. IHE Report 2019:7. IHE: Lund, Sweden. For further information, please follow:  </a:t>
            </a:r>
            <a:r>
              <a:rPr lang="en-GB" sz="1000" dirty="0">
                <a:solidFill>
                  <a:srgbClr val="5C5D5F"/>
                </a:solidFill>
                <a:latin typeface="Georgia" panose="02040502050405020303" pitchFamily="18" charset="0"/>
                <a:hlinkClick r:id="rId3"/>
              </a:rPr>
              <a:t>https://efpia.eu/cancer-comparator-report/</a:t>
            </a:r>
            <a:r>
              <a:rPr lang="en-GB" sz="1000" dirty="0">
                <a:solidFill>
                  <a:srgbClr val="5C5D5F"/>
                </a:solidFill>
                <a:latin typeface="Georgia" panose="02040502050405020303" pitchFamily="18" charset="0"/>
              </a:rPr>
              <a:t> 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38549813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8CBBDAF-4AAA-9D41-A2E0-6C1C4DCBB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2675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rgbClr val="A80E67"/>
                </a:solidFill>
                <a:latin typeface="Lato"/>
              </a:rPr>
              <a:t>Hodgkin’s lymphoma mortality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501B5D1-B182-274E-AB31-5ED78BF40B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42670"/>
            <a:ext cx="10515600" cy="70267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sz="1600" dirty="0">
                <a:solidFill>
                  <a:srgbClr val="5C5D5F"/>
                </a:solidFill>
                <a:latin typeface="Georgia" panose="02040502050405020303" pitchFamily="18" charset="0"/>
              </a:rPr>
              <a:t>In 2018, Hodgkin’s lymphoma mortality for females ranged from 0 cases per 100,000 inhabitants in Iceland, Luxembourg and Malta to 1.6 in Greece, with the EU28+EFTA average at 0.4. For males, it ranged from 0 in Iceland, Luxembourg and Malta to 2.2 in Greece, with the EU28+EFTA average at 0.6.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B6477E0-4163-D54C-A84C-EC72B4D3D9A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681828" y="1826513"/>
            <a:ext cx="8829391" cy="4215322"/>
          </a:xfrm>
          <a:prstGeom prst="rect">
            <a:avLst/>
          </a:prstGeom>
        </p:spPr>
      </p:pic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5DF79466-38DC-B146-A14D-6776E10D8169}"/>
              </a:ext>
            </a:extLst>
          </p:cNvPr>
          <p:cNvSpPr txBox="1">
            <a:spLocks/>
          </p:cNvSpPr>
          <p:nvPr/>
        </p:nvSpPr>
        <p:spPr>
          <a:xfrm>
            <a:off x="838200" y="6371618"/>
            <a:ext cx="10515600" cy="4289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000" dirty="0" err="1">
                <a:solidFill>
                  <a:srgbClr val="5C5D5F"/>
                </a:solidFill>
                <a:latin typeface="Georgia" panose="02040502050405020303" pitchFamily="18" charset="0"/>
              </a:rPr>
              <a:t>Hofmarcher</a:t>
            </a:r>
            <a:r>
              <a:rPr lang="en-GB" sz="1000" dirty="0">
                <a:solidFill>
                  <a:srgbClr val="5C5D5F"/>
                </a:solidFill>
                <a:latin typeface="Georgia" panose="02040502050405020303" pitchFamily="18" charset="0"/>
              </a:rPr>
              <a:t>, T et al. (2019) Comparator Report on Cancer in Europe 2019 - Disease Burden, Costs and Access to Medicines. IHE Report 2019:7. IHE: Lund, Sweden. For further information, please follow:  </a:t>
            </a:r>
            <a:r>
              <a:rPr lang="en-GB" sz="1000" dirty="0">
                <a:solidFill>
                  <a:srgbClr val="5C5D5F"/>
                </a:solidFill>
                <a:latin typeface="Georgia" panose="02040502050405020303" pitchFamily="18" charset="0"/>
                <a:hlinkClick r:id="rId3"/>
              </a:rPr>
              <a:t>https://efpia.eu/cancer-comparator-report/</a:t>
            </a:r>
            <a:r>
              <a:rPr lang="en-GB" sz="1000" dirty="0">
                <a:solidFill>
                  <a:srgbClr val="5C5D5F"/>
                </a:solidFill>
                <a:latin typeface="Georgia" panose="02040502050405020303" pitchFamily="18" charset="0"/>
              </a:rPr>
              <a:t> 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32160142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8CBBDAF-4AAA-9D41-A2E0-6C1C4DCBB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2675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rgbClr val="A80E67"/>
                </a:solidFill>
                <a:latin typeface="Lato"/>
              </a:rPr>
              <a:t>Hodgkin’s lymphoma mortality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501B5D1-B182-274E-AB31-5ED78BF40B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42670"/>
            <a:ext cx="10515600" cy="70267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sz="1600" dirty="0">
                <a:solidFill>
                  <a:srgbClr val="5C5D5F"/>
                </a:solidFill>
                <a:latin typeface="Georgia" panose="02040502050405020303" pitchFamily="18" charset="0"/>
              </a:rPr>
              <a:t>In 2018, Hodgkin’s lymphoma mortality for females ranged from 0 cases per 100,000 inhabitants in Iceland, Luxembourg and Malta to 1.6 in Greece, with the EU28+EFTA average at 0.4. For males, it ranged from 0 in Iceland, Luxembourg and Malta to 2.2 in Greece, with the EU28+EFTA average at 0.6.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B6477E0-4163-D54C-A84C-EC72B4D3D9A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681828" y="1852877"/>
            <a:ext cx="8829391" cy="4162594"/>
          </a:xfrm>
          <a:prstGeom prst="rect">
            <a:avLst/>
          </a:prstGeom>
        </p:spPr>
      </p:pic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5DF79466-38DC-B146-A14D-6776E10D8169}"/>
              </a:ext>
            </a:extLst>
          </p:cNvPr>
          <p:cNvSpPr txBox="1">
            <a:spLocks/>
          </p:cNvSpPr>
          <p:nvPr/>
        </p:nvSpPr>
        <p:spPr>
          <a:xfrm>
            <a:off x="838200" y="6371618"/>
            <a:ext cx="10515600" cy="4289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000" dirty="0" err="1">
                <a:solidFill>
                  <a:srgbClr val="5C5D5F"/>
                </a:solidFill>
                <a:latin typeface="Georgia" panose="02040502050405020303" pitchFamily="18" charset="0"/>
              </a:rPr>
              <a:t>Hofmarcher</a:t>
            </a:r>
            <a:r>
              <a:rPr lang="en-GB" sz="1000" dirty="0">
                <a:solidFill>
                  <a:srgbClr val="5C5D5F"/>
                </a:solidFill>
                <a:latin typeface="Georgia" panose="02040502050405020303" pitchFamily="18" charset="0"/>
              </a:rPr>
              <a:t>, T et al. (2019) Comparator Report on Cancer in Europe 2019 - Disease Burden, Costs and Access to Medicines. IHE Report 2019:7. IHE: Lund, Sweden. For further information, please follow:  </a:t>
            </a:r>
            <a:r>
              <a:rPr lang="en-GB" sz="1000" dirty="0">
                <a:solidFill>
                  <a:srgbClr val="5C5D5F"/>
                </a:solidFill>
                <a:latin typeface="Georgia" panose="02040502050405020303" pitchFamily="18" charset="0"/>
                <a:hlinkClick r:id="rId3"/>
              </a:rPr>
              <a:t>https://efpia.eu/cancer-comparator-report/</a:t>
            </a:r>
            <a:r>
              <a:rPr lang="en-GB" sz="1000" dirty="0">
                <a:solidFill>
                  <a:srgbClr val="5C5D5F"/>
                </a:solidFill>
                <a:latin typeface="Georgia" panose="02040502050405020303" pitchFamily="18" charset="0"/>
              </a:rPr>
              <a:t> 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32910564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8CBBDAF-4AAA-9D41-A2E0-6C1C4DCBB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2675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rgbClr val="A80E67"/>
                </a:solidFill>
                <a:latin typeface="Lato"/>
              </a:rPr>
              <a:t>Non-Hodgkin’s lymphoma mortality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501B5D1-B182-274E-AB31-5ED78BF40B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42670"/>
            <a:ext cx="10515600" cy="70267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sz="1600" dirty="0">
                <a:solidFill>
                  <a:srgbClr val="5C5D5F"/>
                </a:solidFill>
                <a:latin typeface="Georgia" panose="02040502050405020303" pitchFamily="18" charset="0"/>
              </a:rPr>
              <a:t>In 2018, Non-Hodgkin’s lymphoma mortality for females ranged from 3 cases per 100,000 inhabitants in Iceland to 16.1 in Slovenia, with the EU28+EFTA average at 6.7. For males, it ranged from 3.9 in Romania to 12.6 in Slovenia, with the EU28+EFTA average at 8.7.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B6477E0-4163-D54C-A84C-EC72B4D3D9A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700383" y="1826513"/>
            <a:ext cx="8792280" cy="4215322"/>
          </a:xfrm>
          <a:prstGeom prst="rect">
            <a:avLst/>
          </a:prstGeom>
        </p:spPr>
      </p:pic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5DF79466-38DC-B146-A14D-6776E10D8169}"/>
              </a:ext>
            </a:extLst>
          </p:cNvPr>
          <p:cNvSpPr txBox="1">
            <a:spLocks/>
          </p:cNvSpPr>
          <p:nvPr/>
        </p:nvSpPr>
        <p:spPr>
          <a:xfrm>
            <a:off x="838200" y="6371618"/>
            <a:ext cx="10515600" cy="4289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000" dirty="0" err="1">
                <a:solidFill>
                  <a:srgbClr val="5C5D5F"/>
                </a:solidFill>
                <a:latin typeface="Georgia" panose="02040502050405020303" pitchFamily="18" charset="0"/>
              </a:rPr>
              <a:t>Hofmarcher</a:t>
            </a:r>
            <a:r>
              <a:rPr lang="en-GB" sz="1000" dirty="0">
                <a:solidFill>
                  <a:srgbClr val="5C5D5F"/>
                </a:solidFill>
                <a:latin typeface="Georgia" panose="02040502050405020303" pitchFamily="18" charset="0"/>
              </a:rPr>
              <a:t>, T et al. (2019) Comparator Report on Cancer in Europe 2019 - Disease Burden, Costs and Access to Medicines. IHE Report 2019:7. IHE: Lund, Sweden. For further information, please follow:  </a:t>
            </a:r>
            <a:r>
              <a:rPr lang="en-GB" sz="1000" dirty="0">
                <a:solidFill>
                  <a:srgbClr val="5C5D5F"/>
                </a:solidFill>
                <a:latin typeface="Georgia" panose="02040502050405020303" pitchFamily="18" charset="0"/>
                <a:hlinkClick r:id="rId3"/>
              </a:rPr>
              <a:t>https://efpia.eu/cancer-comparator-report/</a:t>
            </a:r>
            <a:r>
              <a:rPr lang="en-GB" sz="1000" dirty="0">
                <a:solidFill>
                  <a:srgbClr val="5C5D5F"/>
                </a:solidFill>
                <a:latin typeface="Georgia" panose="02040502050405020303" pitchFamily="18" charset="0"/>
              </a:rPr>
              <a:t> 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42383487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8CBBDAF-4AAA-9D41-A2E0-6C1C4DCBB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2675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rgbClr val="A80E67"/>
                </a:solidFill>
                <a:latin typeface="Lato"/>
              </a:rPr>
              <a:t>Non-Hodgkin’s lymphoma mortality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501B5D1-B182-274E-AB31-5ED78BF40B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42670"/>
            <a:ext cx="10515600" cy="70267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sz="1600" dirty="0">
                <a:solidFill>
                  <a:srgbClr val="5C5D5F"/>
                </a:solidFill>
                <a:latin typeface="Georgia" panose="02040502050405020303" pitchFamily="18" charset="0"/>
              </a:rPr>
              <a:t>In 2018, Non-Hodgkin’s lymphoma mortality for females ranged from 3 cases per 100,000 inhabitants in Iceland to 16.1 in Slovenia, with the EU28+EFTA average at 6.7. For males, it ranged from 3.9 in Romania to 12.6 in Slovenia, with the EU28+EFTA average at 8.7.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B6477E0-4163-D54C-A84C-EC72B4D3D9A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700383" y="1851186"/>
            <a:ext cx="8792280" cy="4165975"/>
          </a:xfrm>
          <a:prstGeom prst="rect">
            <a:avLst/>
          </a:prstGeom>
        </p:spPr>
      </p:pic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5DF79466-38DC-B146-A14D-6776E10D8169}"/>
              </a:ext>
            </a:extLst>
          </p:cNvPr>
          <p:cNvSpPr txBox="1">
            <a:spLocks/>
          </p:cNvSpPr>
          <p:nvPr/>
        </p:nvSpPr>
        <p:spPr>
          <a:xfrm>
            <a:off x="838200" y="6371618"/>
            <a:ext cx="10515600" cy="4289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000" dirty="0" err="1">
                <a:solidFill>
                  <a:srgbClr val="5C5D5F"/>
                </a:solidFill>
                <a:latin typeface="Georgia" panose="02040502050405020303" pitchFamily="18" charset="0"/>
              </a:rPr>
              <a:t>Hofmarcher</a:t>
            </a:r>
            <a:r>
              <a:rPr lang="en-GB" sz="1000" dirty="0">
                <a:solidFill>
                  <a:srgbClr val="5C5D5F"/>
                </a:solidFill>
                <a:latin typeface="Georgia" panose="02040502050405020303" pitchFamily="18" charset="0"/>
              </a:rPr>
              <a:t>, T et al. (2019) Comparator Report on Cancer in Europe 2019 - Disease Burden, Costs and Access to Medicines. IHE Report 2019:7. IHE: Lund, Sweden. For further information, please follow:  </a:t>
            </a:r>
            <a:r>
              <a:rPr lang="en-GB" sz="1000" dirty="0">
                <a:solidFill>
                  <a:srgbClr val="5C5D5F"/>
                </a:solidFill>
                <a:latin typeface="Georgia" panose="02040502050405020303" pitchFamily="18" charset="0"/>
                <a:hlinkClick r:id="rId3"/>
              </a:rPr>
              <a:t>https://efpia.eu/cancer-comparator-report/</a:t>
            </a:r>
            <a:r>
              <a:rPr lang="en-GB" sz="1000" dirty="0">
                <a:solidFill>
                  <a:srgbClr val="5C5D5F"/>
                </a:solidFill>
                <a:latin typeface="Georgia" panose="02040502050405020303" pitchFamily="18" charset="0"/>
              </a:rPr>
              <a:t> 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28704382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8CBBDAF-4AAA-9D41-A2E0-6C1C4DCBB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2675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rgbClr val="A80E67"/>
                </a:solidFill>
                <a:latin typeface="Lato"/>
              </a:rPr>
              <a:t>ALL CANCER MORTALITY 1995 vs 2018</a:t>
            </a:r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501B5D1-B182-274E-AB31-5ED78BF40B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42670"/>
            <a:ext cx="10515600" cy="7026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600" dirty="0">
                <a:solidFill>
                  <a:srgbClr val="5C5D5F"/>
                </a:solidFill>
                <a:latin typeface="Georgia" panose="02040502050405020303" pitchFamily="18" charset="0"/>
              </a:rPr>
              <a:t>In line with incidence, cancer mortality has also increased over the past two decades although at a slower pace. For some countries cancer mortality rates are even declining.</a:t>
            </a:r>
            <a:endParaRPr lang="en-GB" sz="16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B6477E0-4163-D54C-A84C-EC72B4D3D9A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346886" y="1628577"/>
            <a:ext cx="9499278" cy="4611196"/>
          </a:xfrm>
          <a:prstGeom prst="rect">
            <a:avLst/>
          </a:prstGeom>
        </p:spPr>
      </p:pic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4CD17FB7-4F66-494E-B220-70A5347293A9}"/>
              </a:ext>
            </a:extLst>
          </p:cNvPr>
          <p:cNvSpPr txBox="1">
            <a:spLocks/>
          </p:cNvSpPr>
          <p:nvPr/>
        </p:nvSpPr>
        <p:spPr>
          <a:xfrm>
            <a:off x="838200" y="6371618"/>
            <a:ext cx="10515600" cy="4289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000" dirty="0" err="1">
                <a:solidFill>
                  <a:srgbClr val="5C5D5F"/>
                </a:solidFill>
                <a:latin typeface="Georgia" panose="02040502050405020303" pitchFamily="18" charset="0"/>
              </a:rPr>
              <a:t>Hofmarcher</a:t>
            </a:r>
            <a:r>
              <a:rPr lang="en-GB" sz="1000" dirty="0">
                <a:solidFill>
                  <a:srgbClr val="5C5D5F"/>
                </a:solidFill>
                <a:latin typeface="Georgia" panose="02040502050405020303" pitchFamily="18" charset="0"/>
              </a:rPr>
              <a:t>, T et al. (2019) Comparator Report on Cancer in Europe 2019 - Disease Burden, Costs and Access to Medicines. IHE Report 2019:7. IHE: Lund, Sweden. For further information, please follow:  </a:t>
            </a:r>
            <a:r>
              <a:rPr lang="en-GB" sz="1000" dirty="0">
                <a:solidFill>
                  <a:srgbClr val="5C5D5F"/>
                </a:solidFill>
                <a:latin typeface="Georgia" panose="02040502050405020303" pitchFamily="18" charset="0"/>
                <a:hlinkClick r:id="rId3"/>
              </a:rPr>
              <a:t>https://efpia.eu/cancer-comparator-report/</a:t>
            </a:r>
            <a:r>
              <a:rPr lang="en-GB" sz="1000" dirty="0">
                <a:solidFill>
                  <a:srgbClr val="5C5D5F"/>
                </a:solidFill>
                <a:latin typeface="Georgia" panose="02040502050405020303" pitchFamily="18" charset="0"/>
              </a:rPr>
              <a:t> 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16221636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8CBBDAF-4AAA-9D41-A2E0-6C1C4DCBB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2675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rgbClr val="A80E67"/>
                </a:solidFill>
                <a:latin typeface="Lato"/>
              </a:rPr>
              <a:t>Lung Cancer Mortality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501B5D1-B182-274E-AB31-5ED78BF40B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42670"/>
            <a:ext cx="10515600" cy="70267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sz="1600" dirty="0">
                <a:solidFill>
                  <a:srgbClr val="5C5D5F"/>
                </a:solidFill>
                <a:latin typeface="Georgia" panose="02040502050405020303" pitchFamily="18" charset="0"/>
              </a:rPr>
              <a:t>In 2018, lung cancer mortality for women ranged from 13.6 cases per 100,000 inhabitants in Cyprus to 69.6 in Hungary, with the EU28+EFTA average at 39. For men, mortality ranged from 36.9 in Sweden to 122 in Greece, with the EU28+EFTA average at 77.1.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B6477E0-4163-D54C-A84C-EC72B4D3D9A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700383" y="1846432"/>
            <a:ext cx="8792280" cy="4175484"/>
          </a:xfrm>
          <a:prstGeom prst="rect">
            <a:avLst/>
          </a:prstGeom>
        </p:spPr>
      </p:pic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5DF79466-38DC-B146-A14D-6776E10D8169}"/>
              </a:ext>
            </a:extLst>
          </p:cNvPr>
          <p:cNvSpPr txBox="1">
            <a:spLocks/>
          </p:cNvSpPr>
          <p:nvPr/>
        </p:nvSpPr>
        <p:spPr>
          <a:xfrm>
            <a:off x="838200" y="6371618"/>
            <a:ext cx="10515600" cy="4289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000" dirty="0" err="1">
                <a:solidFill>
                  <a:srgbClr val="5C5D5F"/>
                </a:solidFill>
                <a:latin typeface="Georgia" panose="02040502050405020303" pitchFamily="18" charset="0"/>
              </a:rPr>
              <a:t>Hofmarcher</a:t>
            </a:r>
            <a:r>
              <a:rPr lang="en-GB" sz="1000" dirty="0">
                <a:solidFill>
                  <a:srgbClr val="5C5D5F"/>
                </a:solidFill>
                <a:latin typeface="Georgia" panose="02040502050405020303" pitchFamily="18" charset="0"/>
              </a:rPr>
              <a:t>, T et al. (2019) Comparator Report on Cancer in Europe 2019 - Disease Burden, Costs and Access to Medicines. IHE Report 2019:7. IHE: Lund, Sweden. For further information, please follow:  </a:t>
            </a:r>
            <a:r>
              <a:rPr lang="en-GB" sz="1000" dirty="0">
                <a:solidFill>
                  <a:srgbClr val="5C5D5F"/>
                </a:solidFill>
                <a:latin typeface="Georgia" panose="02040502050405020303" pitchFamily="18" charset="0"/>
                <a:hlinkClick r:id="rId3"/>
              </a:rPr>
              <a:t>https://efpia.eu/cancer-comparator-report/</a:t>
            </a:r>
            <a:r>
              <a:rPr lang="en-GB" sz="1000" dirty="0">
                <a:solidFill>
                  <a:srgbClr val="5C5D5F"/>
                </a:solidFill>
                <a:latin typeface="Georgia" panose="02040502050405020303" pitchFamily="18" charset="0"/>
              </a:rPr>
              <a:t> 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11689470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8CBBDAF-4AAA-9D41-A2E0-6C1C4DCBB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2675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rgbClr val="A80E67"/>
                </a:solidFill>
                <a:latin typeface="Lato"/>
              </a:rPr>
              <a:t>Lung Cancer Mortality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501B5D1-B182-274E-AB31-5ED78BF40B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42670"/>
            <a:ext cx="10515600" cy="70267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sz="1600" dirty="0">
                <a:solidFill>
                  <a:srgbClr val="5C5D5F"/>
                </a:solidFill>
                <a:latin typeface="Georgia" panose="02040502050405020303" pitchFamily="18" charset="0"/>
              </a:rPr>
              <a:t>In 2018, lung cancer mortality for women ranged from 13.6 cases per 100,000 inhabitants in Cyprus to 69.6 in Hungary, with the EU28+EFTA average at 39. For men, mortality ranged from 36.9 in Sweden to 122 in Greece, with the EU28+EFTA average at 77.1.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B6477E0-4163-D54C-A84C-EC72B4D3D9A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793670" y="1846432"/>
            <a:ext cx="8605705" cy="4175484"/>
          </a:xfrm>
          <a:prstGeom prst="rect">
            <a:avLst/>
          </a:prstGeom>
        </p:spPr>
      </p:pic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5DF79466-38DC-B146-A14D-6776E10D8169}"/>
              </a:ext>
            </a:extLst>
          </p:cNvPr>
          <p:cNvSpPr txBox="1">
            <a:spLocks/>
          </p:cNvSpPr>
          <p:nvPr/>
        </p:nvSpPr>
        <p:spPr>
          <a:xfrm>
            <a:off x="838200" y="6371618"/>
            <a:ext cx="10515600" cy="4289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000" dirty="0" err="1">
                <a:solidFill>
                  <a:srgbClr val="5C5D5F"/>
                </a:solidFill>
                <a:latin typeface="Georgia" panose="02040502050405020303" pitchFamily="18" charset="0"/>
              </a:rPr>
              <a:t>Hofmarcher</a:t>
            </a:r>
            <a:r>
              <a:rPr lang="en-GB" sz="1000" dirty="0">
                <a:solidFill>
                  <a:srgbClr val="5C5D5F"/>
                </a:solidFill>
                <a:latin typeface="Georgia" panose="02040502050405020303" pitchFamily="18" charset="0"/>
              </a:rPr>
              <a:t>, T et al. (2019) Comparator Report on Cancer in Europe 2019 - Disease Burden, Costs and Access to Medicines. IHE Report 2019:7. IHE: Lund, Sweden. For further information, please follow:  </a:t>
            </a:r>
            <a:r>
              <a:rPr lang="en-GB" sz="1000" dirty="0">
                <a:solidFill>
                  <a:srgbClr val="5C5D5F"/>
                </a:solidFill>
                <a:latin typeface="Georgia" panose="02040502050405020303" pitchFamily="18" charset="0"/>
                <a:hlinkClick r:id="rId3"/>
              </a:rPr>
              <a:t>https://efpia.eu/cancer-comparator-report/</a:t>
            </a:r>
            <a:r>
              <a:rPr lang="en-GB" sz="1000" dirty="0">
                <a:solidFill>
                  <a:srgbClr val="5C5D5F"/>
                </a:solidFill>
                <a:latin typeface="Georgia" panose="02040502050405020303" pitchFamily="18" charset="0"/>
              </a:rPr>
              <a:t> 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42724580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8CBBDAF-4AAA-9D41-A2E0-6C1C4DCBB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2675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rgbClr val="A80E67"/>
                </a:solidFill>
                <a:latin typeface="Lato"/>
              </a:rPr>
              <a:t>Ovarian Cancer Mortality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501B5D1-B182-274E-AB31-5ED78BF40B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42670"/>
            <a:ext cx="10515600" cy="7026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600" dirty="0">
                <a:solidFill>
                  <a:srgbClr val="5C5D5F"/>
                </a:solidFill>
                <a:latin typeface="Georgia" panose="02040502050405020303" pitchFamily="18" charset="0"/>
              </a:rPr>
              <a:t>In 2018, ovarian cancer mortality ranged from 7.6 cases per 100,000 inhabitants in Portugal to 18.7 in Latvia, with the EU28+EFTA average at 12.1.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B6477E0-4163-D54C-A84C-EC72B4D3D9A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700383" y="1871024"/>
            <a:ext cx="8792280" cy="4126300"/>
          </a:xfrm>
          <a:prstGeom prst="rect">
            <a:avLst/>
          </a:prstGeom>
        </p:spPr>
      </p:pic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5DF79466-38DC-B146-A14D-6776E10D8169}"/>
              </a:ext>
            </a:extLst>
          </p:cNvPr>
          <p:cNvSpPr txBox="1">
            <a:spLocks/>
          </p:cNvSpPr>
          <p:nvPr/>
        </p:nvSpPr>
        <p:spPr>
          <a:xfrm>
            <a:off x="838200" y="6371618"/>
            <a:ext cx="10515600" cy="4289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000" dirty="0" err="1">
                <a:solidFill>
                  <a:srgbClr val="5C5D5F"/>
                </a:solidFill>
                <a:latin typeface="Georgia" panose="02040502050405020303" pitchFamily="18" charset="0"/>
              </a:rPr>
              <a:t>Hofmarcher</a:t>
            </a:r>
            <a:r>
              <a:rPr lang="en-GB" sz="1000" dirty="0">
                <a:solidFill>
                  <a:srgbClr val="5C5D5F"/>
                </a:solidFill>
                <a:latin typeface="Georgia" panose="02040502050405020303" pitchFamily="18" charset="0"/>
              </a:rPr>
              <a:t>, T et al. (2019) Comparator Report on Cancer in Europe 2019 - Disease Burden, Costs and Access to Medicines. IHE Report 2019:7. IHE: Lund, Sweden. For further information, please follow:  </a:t>
            </a:r>
            <a:r>
              <a:rPr lang="en-GB" sz="1000" dirty="0">
                <a:solidFill>
                  <a:srgbClr val="5C5D5F"/>
                </a:solidFill>
                <a:latin typeface="Georgia" panose="02040502050405020303" pitchFamily="18" charset="0"/>
                <a:hlinkClick r:id="rId3"/>
              </a:rPr>
              <a:t>https://efpia.eu/cancer-comparator-report/</a:t>
            </a:r>
            <a:r>
              <a:rPr lang="en-GB" sz="1000" dirty="0">
                <a:solidFill>
                  <a:srgbClr val="5C5D5F"/>
                </a:solidFill>
                <a:latin typeface="Georgia" panose="02040502050405020303" pitchFamily="18" charset="0"/>
              </a:rPr>
              <a:t> 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427653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8CBBDAF-4AAA-9D41-A2E0-6C1C4DCBB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2675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rgbClr val="A80E67"/>
                </a:solidFill>
                <a:latin typeface="Lato"/>
              </a:rPr>
              <a:t>Ovarian Cancer Mortality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501B5D1-B182-274E-AB31-5ED78BF40B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42670"/>
            <a:ext cx="10515600" cy="7026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600" dirty="0">
                <a:solidFill>
                  <a:srgbClr val="5C5D5F"/>
                </a:solidFill>
                <a:latin typeface="Georgia" panose="02040502050405020303" pitchFamily="18" charset="0"/>
              </a:rPr>
              <a:t>In 2018, ovarian cancer mortality ranged from 7.6 cases per 100,000 inhabitants in Portugal to 18.7 in Latvia, with the EU28+EFTA average at 12.1.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B6477E0-4163-D54C-A84C-EC72B4D3D9A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700383" y="1880422"/>
            <a:ext cx="8792280" cy="4107504"/>
          </a:xfrm>
          <a:prstGeom prst="rect">
            <a:avLst/>
          </a:prstGeom>
        </p:spPr>
      </p:pic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5DF79466-38DC-B146-A14D-6776E10D8169}"/>
              </a:ext>
            </a:extLst>
          </p:cNvPr>
          <p:cNvSpPr txBox="1">
            <a:spLocks/>
          </p:cNvSpPr>
          <p:nvPr/>
        </p:nvSpPr>
        <p:spPr>
          <a:xfrm>
            <a:off x="838200" y="6371618"/>
            <a:ext cx="10515600" cy="4289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000" dirty="0" err="1">
                <a:solidFill>
                  <a:srgbClr val="5C5D5F"/>
                </a:solidFill>
                <a:latin typeface="Georgia" panose="02040502050405020303" pitchFamily="18" charset="0"/>
              </a:rPr>
              <a:t>Hofmarcher</a:t>
            </a:r>
            <a:r>
              <a:rPr lang="en-GB" sz="1000" dirty="0">
                <a:solidFill>
                  <a:srgbClr val="5C5D5F"/>
                </a:solidFill>
                <a:latin typeface="Georgia" panose="02040502050405020303" pitchFamily="18" charset="0"/>
              </a:rPr>
              <a:t>, T et al. (2019) Comparator Report on Cancer in Europe 2019 - Disease Burden, Costs and Access to Medicines. IHE Report 2019:7. IHE: Lund, Sweden. For further information, please follow:  </a:t>
            </a:r>
            <a:r>
              <a:rPr lang="en-GB" sz="1000" dirty="0">
                <a:solidFill>
                  <a:srgbClr val="5C5D5F"/>
                </a:solidFill>
                <a:latin typeface="Georgia" panose="02040502050405020303" pitchFamily="18" charset="0"/>
                <a:hlinkClick r:id="rId3"/>
              </a:rPr>
              <a:t>https://efpia.eu/cancer-comparator-report/</a:t>
            </a:r>
            <a:r>
              <a:rPr lang="en-GB" sz="1000" dirty="0">
                <a:solidFill>
                  <a:srgbClr val="5C5D5F"/>
                </a:solidFill>
                <a:latin typeface="Georgia" panose="02040502050405020303" pitchFamily="18" charset="0"/>
              </a:rPr>
              <a:t> 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30782107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8CBBDAF-4AAA-9D41-A2E0-6C1C4DCBB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2675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rgbClr val="A80E67"/>
                </a:solidFill>
                <a:latin typeface="Lato"/>
              </a:rPr>
              <a:t>Pancreatic Cancer Mortality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501B5D1-B182-274E-AB31-5ED78BF40B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42670"/>
            <a:ext cx="10515600" cy="70267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sz="1600" dirty="0">
                <a:solidFill>
                  <a:srgbClr val="5C5D5F"/>
                </a:solidFill>
                <a:latin typeface="Georgia" panose="02040502050405020303" pitchFamily="18" charset="0"/>
              </a:rPr>
              <a:t>In 2018, pancreatic cancer mortality for women ranged from 8.1 cases per 100,000 inhabitants in Cyprus to 23.1 in Finland, with the EU28+EFTA average at 18.1. For men, it ranged from 11.3 in Ireland to 24 in Germany, with the EU28+EFTA average at 19.3.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B6477E0-4163-D54C-A84C-EC72B4D3D9A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846002" y="1871024"/>
            <a:ext cx="8501042" cy="4126300"/>
          </a:xfrm>
          <a:prstGeom prst="rect">
            <a:avLst/>
          </a:prstGeom>
        </p:spPr>
      </p:pic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5DF79466-38DC-B146-A14D-6776E10D8169}"/>
              </a:ext>
            </a:extLst>
          </p:cNvPr>
          <p:cNvSpPr txBox="1">
            <a:spLocks/>
          </p:cNvSpPr>
          <p:nvPr/>
        </p:nvSpPr>
        <p:spPr>
          <a:xfrm>
            <a:off x="838200" y="6371618"/>
            <a:ext cx="10515600" cy="4289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000" dirty="0" err="1">
                <a:solidFill>
                  <a:srgbClr val="5C5D5F"/>
                </a:solidFill>
                <a:latin typeface="Georgia" panose="02040502050405020303" pitchFamily="18" charset="0"/>
              </a:rPr>
              <a:t>Hofmarcher</a:t>
            </a:r>
            <a:r>
              <a:rPr lang="en-GB" sz="1000" dirty="0">
                <a:solidFill>
                  <a:srgbClr val="5C5D5F"/>
                </a:solidFill>
                <a:latin typeface="Georgia" panose="02040502050405020303" pitchFamily="18" charset="0"/>
              </a:rPr>
              <a:t>, T et al. (2019) Comparator Report on Cancer in Europe 2019 - Disease Burden, Costs and Access to Medicines. IHE Report 2019:7. IHE: Lund, Sweden. For further information, please follow:  </a:t>
            </a:r>
            <a:r>
              <a:rPr lang="en-GB" sz="1000" dirty="0">
                <a:solidFill>
                  <a:srgbClr val="5C5D5F"/>
                </a:solidFill>
                <a:latin typeface="Georgia" panose="02040502050405020303" pitchFamily="18" charset="0"/>
                <a:hlinkClick r:id="rId3"/>
              </a:rPr>
              <a:t>https://efpia.eu/cancer-comparator-report/</a:t>
            </a:r>
            <a:r>
              <a:rPr lang="en-GB" sz="1000" dirty="0">
                <a:solidFill>
                  <a:srgbClr val="5C5D5F"/>
                </a:solidFill>
                <a:latin typeface="Georgia" panose="02040502050405020303" pitchFamily="18" charset="0"/>
              </a:rPr>
              <a:t> 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11340366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8CBBDAF-4AAA-9D41-A2E0-6C1C4DCBB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2675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rgbClr val="A80E67"/>
                </a:solidFill>
                <a:latin typeface="Lato"/>
              </a:rPr>
              <a:t>Pancreatic Cancer Mortality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501B5D1-B182-274E-AB31-5ED78BF40B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42670"/>
            <a:ext cx="10515600" cy="70267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sz="1600" dirty="0">
                <a:solidFill>
                  <a:srgbClr val="5C5D5F"/>
                </a:solidFill>
                <a:latin typeface="Georgia" panose="02040502050405020303" pitchFamily="18" charset="0"/>
              </a:rPr>
              <a:t>In 2018, pancreatic cancer mortality for women ranged from 8.1 cases per 100,000 inhabitants in Cyprus to 23.1 in Finland, with the EU28+EFTA average at 18.1. For men, it ranged from 11.3 in Ireland to 24 in Germany, with the EU28+EFTA average at 19.3.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B6477E0-4163-D54C-A84C-EC72B4D3D9A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846002" y="1877648"/>
            <a:ext cx="8501042" cy="4113052"/>
          </a:xfrm>
          <a:prstGeom prst="rect">
            <a:avLst/>
          </a:prstGeom>
        </p:spPr>
      </p:pic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5DF79466-38DC-B146-A14D-6776E10D8169}"/>
              </a:ext>
            </a:extLst>
          </p:cNvPr>
          <p:cNvSpPr txBox="1">
            <a:spLocks/>
          </p:cNvSpPr>
          <p:nvPr/>
        </p:nvSpPr>
        <p:spPr>
          <a:xfrm>
            <a:off x="838200" y="6371618"/>
            <a:ext cx="10515600" cy="4289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000" dirty="0" err="1">
                <a:solidFill>
                  <a:srgbClr val="5C5D5F"/>
                </a:solidFill>
                <a:latin typeface="Georgia" panose="02040502050405020303" pitchFamily="18" charset="0"/>
              </a:rPr>
              <a:t>Hofmarcher</a:t>
            </a:r>
            <a:r>
              <a:rPr lang="en-GB" sz="1000" dirty="0">
                <a:solidFill>
                  <a:srgbClr val="5C5D5F"/>
                </a:solidFill>
                <a:latin typeface="Georgia" panose="02040502050405020303" pitchFamily="18" charset="0"/>
              </a:rPr>
              <a:t>, T et al. (2019) Comparator Report on Cancer in Europe 2019 - Disease Burden, Costs and Access to Medicines. IHE Report 2019:7. IHE: Lund, Sweden. For further information, please follow:  </a:t>
            </a:r>
            <a:r>
              <a:rPr lang="en-GB" sz="1000" dirty="0">
                <a:solidFill>
                  <a:srgbClr val="5C5D5F"/>
                </a:solidFill>
                <a:latin typeface="Georgia" panose="02040502050405020303" pitchFamily="18" charset="0"/>
                <a:hlinkClick r:id="rId3"/>
              </a:rPr>
              <a:t>https://efpia.eu/cancer-comparator-report/</a:t>
            </a:r>
            <a:r>
              <a:rPr lang="en-GB" sz="1000" dirty="0">
                <a:solidFill>
                  <a:srgbClr val="5C5D5F"/>
                </a:solidFill>
                <a:latin typeface="Georgia" panose="02040502050405020303" pitchFamily="18" charset="0"/>
              </a:rPr>
              <a:t> 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25491163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8CBBDAF-4AAA-9D41-A2E0-6C1C4DCBB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2675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rgbClr val="A80E67"/>
                </a:solidFill>
                <a:latin typeface="Lato"/>
              </a:rPr>
              <a:t>ALL CANCER MORTALITY 1995 vs 2018</a:t>
            </a:r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501B5D1-B182-274E-AB31-5ED78BF40B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42670"/>
            <a:ext cx="10515600" cy="7026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600" dirty="0">
                <a:solidFill>
                  <a:srgbClr val="5C5D5F"/>
                </a:solidFill>
                <a:latin typeface="Georgia" panose="02040502050405020303" pitchFamily="18" charset="0"/>
              </a:rPr>
              <a:t>In line with incidence, cancer mortality has also increased over the past two decades although at a slower pace. For some countries cancer mortality rates are even declining.</a:t>
            </a:r>
            <a:endParaRPr lang="en-GB" sz="16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B6477E0-4163-D54C-A84C-EC72B4D3D9A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346886" y="1650695"/>
            <a:ext cx="9499278" cy="4566960"/>
          </a:xfrm>
          <a:prstGeom prst="rect">
            <a:avLst/>
          </a:prstGeom>
        </p:spPr>
      </p:pic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213465AC-04CB-2B45-A0E7-53C753164781}"/>
              </a:ext>
            </a:extLst>
          </p:cNvPr>
          <p:cNvSpPr txBox="1">
            <a:spLocks/>
          </p:cNvSpPr>
          <p:nvPr/>
        </p:nvSpPr>
        <p:spPr>
          <a:xfrm>
            <a:off x="838200" y="6371618"/>
            <a:ext cx="10515600" cy="4289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000" dirty="0" err="1">
                <a:solidFill>
                  <a:srgbClr val="5C5D5F"/>
                </a:solidFill>
                <a:latin typeface="Georgia" panose="02040502050405020303" pitchFamily="18" charset="0"/>
              </a:rPr>
              <a:t>Hofmarcher</a:t>
            </a:r>
            <a:r>
              <a:rPr lang="en-GB" sz="1000" dirty="0">
                <a:solidFill>
                  <a:srgbClr val="5C5D5F"/>
                </a:solidFill>
                <a:latin typeface="Georgia" panose="02040502050405020303" pitchFamily="18" charset="0"/>
              </a:rPr>
              <a:t>, T et al. (2019) Comparator Report on Cancer in Europe 2019 - Disease Burden, Costs and Access to Medicines. IHE Report 2019:7. IHE: Lund, Sweden. For further information, please follow:  </a:t>
            </a:r>
            <a:r>
              <a:rPr lang="en-GB" sz="1000" dirty="0">
                <a:solidFill>
                  <a:srgbClr val="5C5D5F"/>
                </a:solidFill>
                <a:latin typeface="Georgia" panose="02040502050405020303" pitchFamily="18" charset="0"/>
                <a:hlinkClick r:id="rId3"/>
              </a:rPr>
              <a:t>https://efpia.eu/cancer-comparator-report/</a:t>
            </a:r>
            <a:r>
              <a:rPr lang="en-GB" sz="1000" dirty="0">
                <a:solidFill>
                  <a:srgbClr val="5C5D5F"/>
                </a:solidFill>
                <a:latin typeface="Georgia" panose="02040502050405020303" pitchFamily="18" charset="0"/>
              </a:rPr>
              <a:t> 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33605791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8CBBDAF-4AAA-9D41-A2E0-6C1C4DCBB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2675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rgbClr val="A80E67"/>
                </a:solidFill>
                <a:latin typeface="Lato"/>
              </a:rPr>
              <a:t>Breast Cancer Mortality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501B5D1-B182-274E-AB31-5ED78BF40B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42670"/>
            <a:ext cx="10515600" cy="7026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600" dirty="0">
                <a:solidFill>
                  <a:srgbClr val="5C5D5F"/>
                </a:solidFill>
                <a:latin typeface="Georgia" panose="02040502050405020303" pitchFamily="18" charset="0"/>
              </a:rPr>
              <a:t>In 2018, breast cancer mortality ranged from 24 cases per 100,000 inhabitants in Norway and 51.4 in Croatia, with the EU28+EFTA average at 37.7.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B6477E0-4163-D54C-A84C-EC72B4D3D9A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346886" y="1730487"/>
            <a:ext cx="9499278" cy="4407376"/>
          </a:xfrm>
          <a:prstGeom prst="rect">
            <a:avLst/>
          </a:prstGeom>
        </p:spPr>
      </p:pic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2431A07B-4848-084E-AFDC-83A7F4D50C6D}"/>
              </a:ext>
            </a:extLst>
          </p:cNvPr>
          <p:cNvSpPr txBox="1">
            <a:spLocks/>
          </p:cNvSpPr>
          <p:nvPr/>
        </p:nvSpPr>
        <p:spPr>
          <a:xfrm>
            <a:off x="838200" y="6371618"/>
            <a:ext cx="10515600" cy="4289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000" dirty="0" err="1">
                <a:solidFill>
                  <a:srgbClr val="5C5D5F"/>
                </a:solidFill>
                <a:latin typeface="Georgia" panose="02040502050405020303" pitchFamily="18" charset="0"/>
              </a:rPr>
              <a:t>Hofmarcher</a:t>
            </a:r>
            <a:r>
              <a:rPr lang="en-GB" sz="1000" dirty="0">
                <a:solidFill>
                  <a:srgbClr val="5C5D5F"/>
                </a:solidFill>
                <a:latin typeface="Georgia" panose="02040502050405020303" pitchFamily="18" charset="0"/>
              </a:rPr>
              <a:t>, T et al. (2019) Comparator Report on Cancer in Europe 2019 - Disease Burden, Costs and Access to Medicines. IHE Report 2019:7. IHE: Lund, Sweden. For further information, please follow:  </a:t>
            </a:r>
            <a:r>
              <a:rPr lang="en-GB" sz="1000" dirty="0">
                <a:solidFill>
                  <a:srgbClr val="5C5D5F"/>
                </a:solidFill>
                <a:latin typeface="Georgia" panose="02040502050405020303" pitchFamily="18" charset="0"/>
                <a:hlinkClick r:id="rId3"/>
              </a:rPr>
              <a:t>https://efpia.eu/cancer-comparator-report/</a:t>
            </a:r>
            <a:r>
              <a:rPr lang="en-GB" sz="1000" dirty="0">
                <a:solidFill>
                  <a:srgbClr val="5C5D5F"/>
                </a:solidFill>
                <a:latin typeface="Georgia" panose="02040502050405020303" pitchFamily="18" charset="0"/>
              </a:rPr>
              <a:t> 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40881709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8CBBDAF-4AAA-9D41-A2E0-6C1C4DCBB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2675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rgbClr val="A80E67"/>
                </a:solidFill>
                <a:latin typeface="Lato"/>
              </a:rPr>
              <a:t>Breast Cancer Mortality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501B5D1-B182-274E-AB31-5ED78BF40B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42670"/>
            <a:ext cx="10515600" cy="7026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600" dirty="0">
                <a:solidFill>
                  <a:srgbClr val="5C5D5F"/>
                </a:solidFill>
                <a:latin typeface="Georgia" panose="02040502050405020303" pitchFamily="18" charset="0"/>
              </a:rPr>
              <a:t>In 2018, breast cancer mortality ranged from 24 cases per 100,000 inhabitants in Norway and 51.4 in Croatia, with the EU28+EFTA average at 37.7.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B6477E0-4163-D54C-A84C-EC72B4D3D9A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649186" y="1730487"/>
            <a:ext cx="8894678" cy="4407376"/>
          </a:xfrm>
          <a:prstGeom prst="rect">
            <a:avLst/>
          </a:prstGeom>
        </p:spPr>
      </p:pic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AD4946FF-B677-E042-AE01-5E1B768F785E}"/>
              </a:ext>
            </a:extLst>
          </p:cNvPr>
          <p:cNvSpPr txBox="1">
            <a:spLocks/>
          </p:cNvSpPr>
          <p:nvPr/>
        </p:nvSpPr>
        <p:spPr>
          <a:xfrm>
            <a:off x="838200" y="6371618"/>
            <a:ext cx="10515600" cy="4289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000" dirty="0" err="1">
                <a:solidFill>
                  <a:srgbClr val="5C5D5F"/>
                </a:solidFill>
                <a:latin typeface="Georgia" panose="02040502050405020303" pitchFamily="18" charset="0"/>
              </a:rPr>
              <a:t>Hofmarcher</a:t>
            </a:r>
            <a:r>
              <a:rPr lang="en-GB" sz="1000" dirty="0">
                <a:solidFill>
                  <a:srgbClr val="5C5D5F"/>
                </a:solidFill>
                <a:latin typeface="Georgia" panose="02040502050405020303" pitchFamily="18" charset="0"/>
              </a:rPr>
              <a:t>, T et al. (2019) Comparator Report on Cancer in Europe 2019 - Disease Burden, Costs and Access to Medicines. IHE Report 2019:7. IHE: Lund, Sweden. For further information, please follow:  </a:t>
            </a:r>
            <a:r>
              <a:rPr lang="en-GB" sz="1000" dirty="0">
                <a:solidFill>
                  <a:srgbClr val="5C5D5F"/>
                </a:solidFill>
                <a:latin typeface="Georgia" panose="02040502050405020303" pitchFamily="18" charset="0"/>
                <a:hlinkClick r:id="rId3"/>
              </a:rPr>
              <a:t>https://efpia.eu/cancer-comparator-report/</a:t>
            </a:r>
            <a:r>
              <a:rPr lang="en-GB" sz="1000" dirty="0">
                <a:solidFill>
                  <a:srgbClr val="5C5D5F"/>
                </a:solidFill>
                <a:latin typeface="Georgia" panose="02040502050405020303" pitchFamily="18" charset="0"/>
              </a:rPr>
              <a:t> 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4177027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8CBBDAF-4AAA-9D41-A2E0-6C1C4DCBB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2675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rgbClr val="A80E67"/>
                </a:solidFill>
                <a:latin typeface="Lato"/>
              </a:rPr>
              <a:t>Colon Cancer Mortality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501B5D1-B182-274E-AB31-5ED78BF40B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42670"/>
            <a:ext cx="10515600" cy="70267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sz="1600" dirty="0">
                <a:solidFill>
                  <a:srgbClr val="5C5D5F"/>
                </a:solidFill>
                <a:latin typeface="Georgia" panose="02040502050405020303" pitchFamily="18" charset="0"/>
              </a:rPr>
              <a:t>In 2018, colorectal cancer mortality for women ranged from 14.8 per 100,000 in Cyprus to 43.5 in Hungary, with the EU28+EFTA average at 29.5. For men, mortality ranged from 24.3 per 100,000 in Luxembourg to 64.1 in Croatia, with the EU28+EFTA average at 38.2.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B6477E0-4163-D54C-A84C-EC72B4D3D9A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475314" y="1730487"/>
            <a:ext cx="9242421" cy="4407376"/>
          </a:xfrm>
          <a:prstGeom prst="rect">
            <a:avLst/>
          </a:prstGeom>
        </p:spPr>
      </p:pic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BE612AF7-B589-9447-A462-E56A382DA080}"/>
              </a:ext>
            </a:extLst>
          </p:cNvPr>
          <p:cNvSpPr txBox="1">
            <a:spLocks/>
          </p:cNvSpPr>
          <p:nvPr/>
        </p:nvSpPr>
        <p:spPr>
          <a:xfrm>
            <a:off x="838200" y="6371618"/>
            <a:ext cx="10515600" cy="4289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000" dirty="0" err="1">
                <a:solidFill>
                  <a:srgbClr val="5C5D5F"/>
                </a:solidFill>
                <a:latin typeface="Georgia" panose="02040502050405020303" pitchFamily="18" charset="0"/>
              </a:rPr>
              <a:t>Hofmarcher</a:t>
            </a:r>
            <a:r>
              <a:rPr lang="en-GB" sz="1000" dirty="0">
                <a:solidFill>
                  <a:srgbClr val="5C5D5F"/>
                </a:solidFill>
                <a:latin typeface="Georgia" panose="02040502050405020303" pitchFamily="18" charset="0"/>
              </a:rPr>
              <a:t>, T et al. (2019) Comparator Report on Cancer in Europe 2019 - Disease Burden, Costs and Access to Medicines. IHE Report 2019:7. IHE: Lund, Sweden. For further information, please follow:  </a:t>
            </a:r>
            <a:r>
              <a:rPr lang="en-GB" sz="1000" dirty="0">
                <a:solidFill>
                  <a:srgbClr val="5C5D5F"/>
                </a:solidFill>
                <a:latin typeface="Georgia" panose="02040502050405020303" pitchFamily="18" charset="0"/>
                <a:hlinkClick r:id="rId3"/>
              </a:rPr>
              <a:t>https://efpia.eu/cancer-comparator-report/</a:t>
            </a:r>
            <a:r>
              <a:rPr lang="en-GB" sz="1000" dirty="0">
                <a:solidFill>
                  <a:srgbClr val="5C5D5F"/>
                </a:solidFill>
                <a:latin typeface="Georgia" panose="02040502050405020303" pitchFamily="18" charset="0"/>
              </a:rPr>
              <a:t> 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18717157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8CBBDAF-4AAA-9D41-A2E0-6C1C4DCBB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2675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rgbClr val="A80E67"/>
                </a:solidFill>
                <a:latin typeface="Lato"/>
              </a:rPr>
              <a:t>Colon Cancer Mortality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501B5D1-B182-274E-AB31-5ED78BF40B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42670"/>
            <a:ext cx="10515600" cy="70267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sz="1600" dirty="0">
                <a:solidFill>
                  <a:srgbClr val="5C5D5F"/>
                </a:solidFill>
                <a:latin typeface="Georgia" panose="02040502050405020303" pitchFamily="18" charset="0"/>
              </a:rPr>
              <a:t>In 2018, colorectal cancer mortality for women ranged from 14.8 per 100,000 in Cyprus to 43.5 in Hungary, with the EU28+EFTA average at 29.5. For men, mortality ranged from 24.3 per 100,000 in Luxembourg to 64.1 in Croatia, with the EU28+EFTA average at 38.2.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B6477E0-4163-D54C-A84C-EC72B4D3D9A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542236" y="1730487"/>
            <a:ext cx="9108577" cy="4407376"/>
          </a:xfrm>
          <a:prstGeom prst="rect">
            <a:avLst/>
          </a:prstGeom>
        </p:spPr>
      </p:pic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5CD23EBB-E3F2-E946-8E0A-7300DEB8003E}"/>
              </a:ext>
            </a:extLst>
          </p:cNvPr>
          <p:cNvSpPr txBox="1">
            <a:spLocks/>
          </p:cNvSpPr>
          <p:nvPr/>
        </p:nvSpPr>
        <p:spPr>
          <a:xfrm>
            <a:off x="838200" y="6371618"/>
            <a:ext cx="10515600" cy="4289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000" dirty="0" err="1">
                <a:solidFill>
                  <a:srgbClr val="5C5D5F"/>
                </a:solidFill>
                <a:latin typeface="Georgia" panose="02040502050405020303" pitchFamily="18" charset="0"/>
              </a:rPr>
              <a:t>Hofmarcher</a:t>
            </a:r>
            <a:r>
              <a:rPr lang="en-GB" sz="1000" dirty="0">
                <a:solidFill>
                  <a:srgbClr val="5C5D5F"/>
                </a:solidFill>
                <a:latin typeface="Georgia" panose="02040502050405020303" pitchFamily="18" charset="0"/>
              </a:rPr>
              <a:t>, T et al. (2019) Comparator Report on Cancer in Europe 2019 - Disease Burden, Costs and Access to Medicines. IHE Report 2019:7. IHE: Lund, Sweden. For further information, please follow:  </a:t>
            </a:r>
            <a:r>
              <a:rPr lang="en-GB" sz="1000" dirty="0">
                <a:solidFill>
                  <a:srgbClr val="5C5D5F"/>
                </a:solidFill>
                <a:latin typeface="Georgia" panose="02040502050405020303" pitchFamily="18" charset="0"/>
                <a:hlinkClick r:id="rId3"/>
              </a:rPr>
              <a:t>https://efpia.eu/cancer-comparator-report/</a:t>
            </a:r>
            <a:r>
              <a:rPr lang="en-GB" sz="1000" dirty="0">
                <a:solidFill>
                  <a:srgbClr val="5C5D5F"/>
                </a:solidFill>
                <a:latin typeface="Georgia" panose="02040502050405020303" pitchFamily="18" charset="0"/>
              </a:rPr>
              <a:t> 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10703728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8CBBDAF-4AAA-9D41-A2E0-6C1C4DCBB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2675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rgbClr val="A80E67"/>
                </a:solidFill>
                <a:latin typeface="Lato"/>
              </a:rPr>
              <a:t>Prostate Cancer Mortality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501B5D1-B182-274E-AB31-5ED78BF40B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42670"/>
            <a:ext cx="10515600" cy="7026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600" dirty="0">
                <a:solidFill>
                  <a:srgbClr val="5C5D5F"/>
                </a:solidFill>
                <a:latin typeface="Georgia" panose="02040502050405020303" pitchFamily="18" charset="0"/>
              </a:rPr>
              <a:t>In 2018, prostate cancer mortality ranged from 50.9 of 100,000 inhabitants in Estonia to 18.9 in Luxembourg, with the EU28+EFTA average at 32.8.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B6477E0-4163-D54C-A84C-EC72B4D3D9A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597088" y="1730487"/>
            <a:ext cx="8998872" cy="4407376"/>
          </a:xfrm>
          <a:prstGeom prst="rect">
            <a:avLst/>
          </a:prstGeom>
        </p:spPr>
      </p:pic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E40AA91A-9C9F-B44F-9703-64B7AF1943DE}"/>
              </a:ext>
            </a:extLst>
          </p:cNvPr>
          <p:cNvSpPr txBox="1">
            <a:spLocks/>
          </p:cNvSpPr>
          <p:nvPr/>
        </p:nvSpPr>
        <p:spPr>
          <a:xfrm>
            <a:off x="838200" y="6371618"/>
            <a:ext cx="10515600" cy="4289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000" dirty="0" err="1">
                <a:solidFill>
                  <a:srgbClr val="5C5D5F"/>
                </a:solidFill>
                <a:latin typeface="Georgia" panose="02040502050405020303" pitchFamily="18" charset="0"/>
              </a:rPr>
              <a:t>Hofmarcher</a:t>
            </a:r>
            <a:r>
              <a:rPr lang="en-GB" sz="1000" dirty="0">
                <a:solidFill>
                  <a:srgbClr val="5C5D5F"/>
                </a:solidFill>
                <a:latin typeface="Georgia" panose="02040502050405020303" pitchFamily="18" charset="0"/>
              </a:rPr>
              <a:t>, T et al. (2019) Comparator Report on Cancer in Europe 2019 - Disease Burden, Costs and Access to Medicines. IHE Report 2019:7. IHE: Lund, Sweden. For further information, please follow:  </a:t>
            </a:r>
            <a:r>
              <a:rPr lang="en-GB" sz="1000" dirty="0">
                <a:solidFill>
                  <a:srgbClr val="5C5D5F"/>
                </a:solidFill>
                <a:latin typeface="Georgia" panose="02040502050405020303" pitchFamily="18" charset="0"/>
                <a:hlinkClick r:id="rId3"/>
              </a:rPr>
              <a:t>https://efpia.eu/cancer-comparator-report/</a:t>
            </a:r>
            <a:r>
              <a:rPr lang="en-GB" sz="1000" dirty="0">
                <a:solidFill>
                  <a:srgbClr val="5C5D5F"/>
                </a:solidFill>
                <a:latin typeface="Georgia" panose="02040502050405020303" pitchFamily="18" charset="0"/>
              </a:rPr>
              <a:t> 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2371819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8CBBDAF-4AAA-9D41-A2E0-6C1C4DCBB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2675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rgbClr val="A80E67"/>
                </a:solidFill>
                <a:latin typeface="Lato"/>
              </a:rPr>
              <a:t>Prostate Cancer Mortality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501B5D1-B182-274E-AB31-5ED78BF40B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42670"/>
            <a:ext cx="10515600" cy="7026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600" dirty="0">
                <a:solidFill>
                  <a:srgbClr val="5C5D5F"/>
                </a:solidFill>
                <a:latin typeface="Georgia" panose="02040502050405020303" pitchFamily="18" charset="0"/>
              </a:rPr>
              <a:t>In 2018, prostate cancer mortality ranged from 50.9 of 100,000 inhabitants in Estonia to 18.9 in Luxembourg, with the EU28+EFTA average at 32.8.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B6477E0-4163-D54C-A84C-EC72B4D3D9A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597088" y="1756471"/>
            <a:ext cx="8998872" cy="4355407"/>
          </a:xfrm>
          <a:prstGeom prst="rect">
            <a:avLst/>
          </a:prstGeom>
        </p:spPr>
      </p:pic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BEF94F2A-BA71-E041-8605-8D98DE456BA7}"/>
              </a:ext>
            </a:extLst>
          </p:cNvPr>
          <p:cNvSpPr txBox="1">
            <a:spLocks/>
          </p:cNvSpPr>
          <p:nvPr/>
        </p:nvSpPr>
        <p:spPr>
          <a:xfrm>
            <a:off x="838200" y="6371618"/>
            <a:ext cx="10515600" cy="4289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000" dirty="0" err="1">
                <a:solidFill>
                  <a:srgbClr val="5C5D5F"/>
                </a:solidFill>
                <a:latin typeface="Georgia" panose="02040502050405020303" pitchFamily="18" charset="0"/>
              </a:rPr>
              <a:t>Hofmarcher</a:t>
            </a:r>
            <a:r>
              <a:rPr lang="en-GB" sz="1000" dirty="0">
                <a:solidFill>
                  <a:srgbClr val="5C5D5F"/>
                </a:solidFill>
                <a:latin typeface="Georgia" panose="02040502050405020303" pitchFamily="18" charset="0"/>
              </a:rPr>
              <a:t>, T et al. (2019) Comparator Report on Cancer in Europe 2019 - Disease Burden, Costs and Access to Medicines. IHE Report 2019:7. IHE: Lund, Sweden. For further information, please follow:  </a:t>
            </a:r>
            <a:r>
              <a:rPr lang="en-GB" sz="1000" dirty="0">
                <a:solidFill>
                  <a:srgbClr val="5C5D5F"/>
                </a:solidFill>
                <a:latin typeface="Georgia" panose="02040502050405020303" pitchFamily="18" charset="0"/>
                <a:hlinkClick r:id="rId3"/>
              </a:rPr>
              <a:t>https://efpia.eu/cancer-comparator-report/</a:t>
            </a:r>
            <a:r>
              <a:rPr lang="en-GB" sz="1000" dirty="0">
                <a:solidFill>
                  <a:srgbClr val="5C5D5F"/>
                </a:solidFill>
                <a:latin typeface="Georgia" panose="02040502050405020303" pitchFamily="18" charset="0"/>
              </a:rPr>
              <a:t> 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5666200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</TotalTime>
  <Words>2420</Words>
  <Application>Microsoft Macintosh PowerPoint</Application>
  <PresentationFormat>Widescreen</PresentationFormat>
  <Paragraphs>73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Calibri Light</vt:lpstr>
      <vt:lpstr>Georgia</vt:lpstr>
      <vt:lpstr>Lato</vt:lpstr>
      <vt:lpstr>Office Theme</vt:lpstr>
      <vt:lpstr>CANCER DEATHS</vt:lpstr>
      <vt:lpstr>ALL CANCER MORTALITY 1995 vs 2018</vt:lpstr>
      <vt:lpstr>ALL CANCER MORTALITY 1995 vs 2018</vt:lpstr>
      <vt:lpstr>Breast Cancer Mortality</vt:lpstr>
      <vt:lpstr>Breast Cancer Mortality</vt:lpstr>
      <vt:lpstr>Colon Cancer Mortality</vt:lpstr>
      <vt:lpstr>Colon Cancer Mortality</vt:lpstr>
      <vt:lpstr>Prostate Cancer Mortality</vt:lpstr>
      <vt:lpstr>Prostate Cancer Mortality</vt:lpstr>
      <vt:lpstr>Melanoma Mortality</vt:lpstr>
      <vt:lpstr>Melanoma Mortality</vt:lpstr>
      <vt:lpstr>Leukaemia Mortality</vt:lpstr>
      <vt:lpstr>Leukaemia Mortality</vt:lpstr>
      <vt:lpstr>Multiple myeloma mortality</vt:lpstr>
      <vt:lpstr>Multiple myeloma mortality</vt:lpstr>
      <vt:lpstr>Hodgkin’s lymphoma mortality</vt:lpstr>
      <vt:lpstr>Hodgkin’s lymphoma mortality</vt:lpstr>
      <vt:lpstr>Non-Hodgkin’s lymphoma mortality</vt:lpstr>
      <vt:lpstr>Non-Hodgkin’s lymphoma mortality</vt:lpstr>
      <vt:lpstr>Lung Cancer Mortality</vt:lpstr>
      <vt:lpstr>Lung Cancer Mortality</vt:lpstr>
      <vt:lpstr>Ovarian Cancer Mortality</vt:lpstr>
      <vt:lpstr>Ovarian Cancer Mortality</vt:lpstr>
      <vt:lpstr>Pancreatic Cancer Mortality</vt:lpstr>
      <vt:lpstr>Pancreatic Cancer Mortality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ALL CANCER INCIDENCE 1995 vs 2018</dc:title>
  <dc:creator>Martin Minarik</dc:creator>
  <cp:lastModifiedBy>Martin Minarik</cp:lastModifiedBy>
  <cp:revision>29</cp:revision>
  <dcterms:created xsi:type="dcterms:W3CDTF">2020-06-24T11:28:51Z</dcterms:created>
  <dcterms:modified xsi:type="dcterms:W3CDTF">2020-06-24T19:22:42Z</dcterms:modified>
</cp:coreProperties>
</file>