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7"/>
  </p:notesMasterIdLst>
  <p:handoutMasterIdLst>
    <p:handoutMasterId r:id="rId18"/>
  </p:handoutMasterIdLst>
  <p:sldIdLst>
    <p:sldId id="269" r:id="rId2"/>
    <p:sldId id="335" r:id="rId3"/>
    <p:sldId id="336" r:id="rId4"/>
    <p:sldId id="341" r:id="rId5"/>
    <p:sldId id="340" r:id="rId6"/>
    <p:sldId id="337" r:id="rId7"/>
    <p:sldId id="338" r:id="rId8"/>
    <p:sldId id="339" r:id="rId9"/>
    <p:sldId id="314" r:id="rId10"/>
    <p:sldId id="310" r:id="rId11"/>
    <p:sldId id="333" r:id="rId12"/>
    <p:sldId id="334" r:id="rId13"/>
    <p:sldId id="342" r:id="rId14"/>
    <p:sldId id="343" r:id="rId15"/>
    <p:sldId id="332" r:id="rId16"/>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41"/>
    <a:srgbClr val="D6E4F2"/>
    <a:srgbClr val="69DCD9"/>
    <a:srgbClr val="33CCCC"/>
    <a:srgbClr val="AD73AC"/>
    <a:srgbClr val="FFFF66"/>
    <a:srgbClr val="ADBF69"/>
    <a:srgbClr val="9F9F9F"/>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16" autoAdjust="0"/>
    <p:restoredTop sz="79765" autoAdjust="0"/>
  </p:normalViewPr>
  <p:slideViewPr>
    <p:cSldViewPr snapToGrid="0">
      <p:cViewPr>
        <p:scale>
          <a:sx n="60" d="100"/>
          <a:sy n="60" d="100"/>
        </p:scale>
        <p:origin x="-1752"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1" d="100"/>
          <a:sy n="81" d="100"/>
        </p:scale>
        <p:origin x="-22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a:p>
        </p:txBody>
      </p:sp>
      <p:sp>
        <p:nvSpPr>
          <p:cNvPr id="5120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a:p>
        </p:txBody>
      </p:sp>
      <p:sp>
        <p:nvSpPr>
          <p:cNvPr id="5120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9FB021FE-9EB7-4E5C-BB0C-0290341750E5}" type="slidenum">
              <a:rPr lang="en-US"/>
              <a:pPr>
                <a:defRPr/>
              </a:pPr>
              <a:t>‹#›</a:t>
            </a:fld>
            <a:endParaRPr lang="en-US"/>
          </a:p>
        </p:txBody>
      </p:sp>
    </p:spTree>
    <p:extLst>
      <p:ext uri="{BB962C8B-B14F-4D97-AF65-F5344CB8AC3E}">
        <p14:creationId xmlns:p14="http://schemas.microsoft.com/office/powerpoint/2010/main" val="221738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a:p>
        </p:txBody>
      </p:sp>
      <p:sp>
        <p:nvSpPr>
          <p:cNvPr id="542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a:p>
        </p:txBody>
      </p:sp>
      <p:sp>
        <p:nvSpPr>
          <p:cNvPr id="542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CE2FECC4-DAC2-40AD-A553-8B55346ACC9D}" type="slidenum">
              <a:rPr lang="en-US"/>
              <a:pPr>
                <a:defRPr/>
              </a:pPr>
              <a:t>‹#›</a:t>
            </a:fld>
            <a:endParaRPr lang="en-US"/>
          </a:p>
        </p:txBody>
      </p:sp>
    </p:spTree>
    <p:extLst>
      <p:ext uri="{BB962C8B-B14F-4D97-AF65-F5344CB8AC3E}">
        <p14:creationId xmlns:p14="http://schemas.microsoft.com/office/powerpoint/2010/main" val="2348609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81100" y="204788"/>
            <a:ext cx="4276725" cy="3206750"/>
          </a:xfrm>
          <a:noFill/>
          <a:ln>
            <a:solidFill>
              <a:srgbClr val="000000"/>
            </a:solidFill>
            <a:miter lim="800000"/>
          </a:ln>
        </p:spPr>
      </p:sp>
      <p:sp>
        <p:nvSpPr>
          <p:cNvPr id="30722" name="Rectangle 3"/>
          <p:cNvSpPr>
            <a:spLocks noGrp="1" noChangeArrowheads="1"/>
          </p:cNvSpPr>
          <p:nvPr>
            <p:ph type="body" idx="1"/>
          </p:nvPr>
        </p:nvSpPr>
        <p:spPr>
          <a:xfrm>
            <a:off x="935634" y="3975831"/>
            <a:ext cx="5139134" cy="4183995"/>
          </a:xfrm>
          <a:noFill/>
        </p:spPr>
        <p:txBody>
          <a:bodyPr wrap="square" lIns="93150" tIns="46576" rIns="93150" bIns="46576" numCol="1" anchor="t" anchorCtr="0" compatLnSpc="1">
            <a:prstTxWarp prst="textNoShape">
              <a:avLst/>
            </a:prstTxWarp>
          </a:bodyPr>
          <a:lstStyle/>
          <a:p>
            <a:pPr eaLnBrk="1" hangingPunct="1"/>
            <a:endParaRPr lang="en-US" dirty="0" smtClean="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3F748-3F24-914E-8A6C-DB3F96D22F01}" type="slidenum">
              <a:rPr lang="en-US" smtClean="0"/>
              <a:pPr/>
              <a:t>12</a:t>
            </a:fld>
            <a:endParaRPr lang="en-US"/>
          </a:p>
        </p:txBody>
      </p:sp>
    </p:spTree>
    <p:extLst>
      <p:ext uri="{BB962C8B-B14F-4D97-AF65-F5344CB8AC3E}">
        <p14:creationId xmlns:p14="http://schemas.microsoft.com/office/powerpoint/2010/main" val="90931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7725" cy="3492500"/>
          </a:xfrm>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endParaRPr lang="en-US" sz="1200" baseline="0" dirty="0" smtClean="0">
              <a:latin typeface="Arial"/>
              <a:cs typeface="Arial"/>
            </a:endParaRPr>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04788"/>
            <a:ext cx="3048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t>14</a:t>
            </a:fld>
            <a:endParaRPr lang="en-US" dirty="0"/>
          </a:p>
        </p:txBody>
      </p:sp>
    </p:spTree>
    <p:extLst>
      <p:ext uri="{BB962C8B-B14F-4D97-AF65-F5344CB8AC3E}">
        <p14:creationId xmlns:p14="http://schemas.microsoft.com/office/powerpoint/2010/main" val="313267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16425"/>
            <a:ext cx="5140325" cy="4710642"/>
          </a:xfrm>
        </p:spPr>
        <p:txBody>
          <a:bodyPr/>
          <a:lstStyle/>
          <a:p>
            <a:pPr>
              <a:spcAft>
                <a:spcPts val="0"/>
              </a:spcAft>
            </a:pPr>
            <a:endParaRPr lang="en-US" sz="1050"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t>4</a:t>
            </a:fld>
            <a:endParaRPr lang="en-US" dirty="0"/>
          </a:p>
        </p:txBody>
      </p:sp>
    </p:spTree>
    <p:extLst>
      <p:ext uri="{BB962C8B-B14F-4D97-AF65-F5344CB8AC3E}">
        <p14:creationId xmlns:p14="http://schemas.microsoft.com/office/powerpoint/2010/main" val="353360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0FE62-5512-8441-91BF-BAF410274FA3}" type="slidenum">
              <a:rPr lang="en-US" smtClean="0"/>
              <a:t>5</a:t>
            </a:fld>
            <a:endParaRPr lang="en-US" dirty="0"/>
          </a:p>
        </p:txBody>
      </p:sp>
    </p:spTree>
    <p:extLst>
      <p:ext uri="{BB962C8B-B14F-4D97-AF65-F5344CB8AC3E}">
        <p14:creationId xmlns:p14="http://schemas.microsoft.com/office/powerpoint/2010/main" val="258488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5463" y="784225"/>
            <a:ext cx="3419475" cy="2565400"/>
          </a:xfrm>
        </p:spPr>
      </p:sp>
      <p:sp>
        <p:nvSpPr>
          <p:cNvPr id="3" name="Notes Placeholder 2"/>
          <p:cNvSpPr>
            <a:spLocks noGrp="1"/>
          </p:cNvSpPr>
          <p:nvPr>
            <p:ph type="body" idx="1"/>
          </p:nvPr>
        </p:nvSpPr>
        <p:spPr>
          <a:xfrm>
            <a:off x="935038" y="3750733"/>
            <a:ext cx="5140325" cy="4848755"/>
          </a:xfrm>
        </p:spPr>
        <p:txBody>
          <a:bodyPr/>
          <a:lstStyle/>
          <a:p>
            <a:pPr marL="171450" indent="-171450">
              <a:spcAft>
                <a:spcPts val="600"/>
              </a:spcAft>
              <a:buFont typeface="Arial"/>
              <a:buChar char="•"/>
            </a:pPr>
            <a:endParaRPr lang="en-US" sz="1000"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t>6</a:t>
            </a:fld>
            <a:endParaRPr lang="en-US" dirty="0"/>
          </a:p>
        </p:txBody>
      </p:sp>
    </p:spTree>
    <p:extLst>
      <p:ext uri="{BB962C8B-B14F-4D97-AF65-F5344CB8AC3E}">
        <p14:creationId xmlns:p14="http://schemas.microsoft.com/office/powerpoint/2010/main" val="379106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2288" y="785813"/>
            <a:ext cx="3425825" cy="2570162"/>
          </a:xfrm>
        </p:spPr>
      </p:sp>
      <p:sp>
        <p:nvSpPr>
          <p:cNvPr id="4" name="Slide Number Placeholder 3"/>
          <p:cNvSpPr>
            <a:spLocks noGrp="1"/>
          </p:cNvSpPr>
          <p:nvPr>
            <p:ph type="sldNum" sz="quarter" idx="10"/>
          </p:nvPr>
        </p:nvSpPr>
        <p:spPr/>
        <p:txBody>
          <a:bodyPr/>
          <a:lstStyle/>
          <a:p>
            <a:pPr>
              <a:defRPr/>
            </a:pPr>
            <a:fld id="{CE2FECC4-DAC2-40AD-A553-8B55346ACC9D}" type="slidenum">
              <a:rPr lang="en-US" smtClean="0"/>
              <a:t>7</a:t>
            </a:fld>
            <a:endParaRPr lang="en-US" dirty="0"/>
          </a:p>
        </p:txBody>
      </p:sp>
      <p:sp>
        <p:nvSpPr>
          <p:cNvPr id="9" name="Notes Placeholder 8"/>
          <p:cNvSpPr>
            <a:spLocks noGrp="1"/>
          </p:cNvSpPr>
          <p:nvPr>
            <p:ph type="body" idx="1"/>
          </p:nvPr>
        </p:nvSpPr>
        <p:spPr>
          <a:xfrm>
            <a:off x="935043" y="3747567"/>
            <a:ext cx="5140325" cy="5176307"/>
          </a:xfrm>
        </p:spPr>
        <p:txBody>
          <a:bodyPr/>
          <a:lstStyle/>
          <a:p>
            <a:endParaRPr lang="en-US" dirty="0"/>
          </a:p>
        </p:txBody>
      </p:sp>
    </p:spTree>
    <p:extLst>
      <p:ext uri="{BB962C8B-B14F-4D97-AF65-F5344CB8AC3E}">
        <p14:creationId xmlns:p14="http://schemas.microsoft.com/office/powerpoint/2010/main" val="379106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t>8</a:t>
            </a:fld>
            <a:endParaRPr lang="en-US" dirty="0"/>
          </a:p>
        </p:txBody>
      </p:sp>
    </p:spTree>
    <p:extLst>
      <p:ext uri="{BB962C8B-B14F-4D97-AF65-F5344CB8AC3E}">
        <p14:creationId xmlns:p14="http://schemas.microsoft.com/office/powerpoint/2010/main" val="92163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92588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10</a:t>
            </a:fld>
            <a:endParaRPr lang="en-US"/>
          </a:p>
        </p:txBody>
      </p:sp>
    </p:spTree>
    <p:extLst>
      <p:ext uri="{BB962C8B-B14F-4D97-AF65-F5344CB8AC3E}">
        <p14:creationId xmlns:p14="http://schemas.microsoft.com/office/powerpoint/2010/main" val="421923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11</a:t>
            </a:fld>
            <a:endParaRPr lang="en-US"/>
          </a:p>
        </p:txBody>
      </p:sp>
    </p:spTree>
    <p:extLst>
      <p:ext uri="{BB962C8B-B14F-4D97-AF65-F5344CB8AC3E}">
        <p14:creationId xmlns:p14="http://schemas.microsoft.com/office/powerpoint/2010/main" val="2342670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01">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1026" name="Picture 2" descr="\\ussd-file\depts\Commercial\Marketing\Marketing_Services\Graphics_Team\GraphicsStore\PowerPoint\^PPT templates\2013\support\Model_Redhair_GE.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704"/>
          <a:stretch/>
        </p:blipFill>
        <p:spPr bwMode="auto">
          <a:xfrm>
            <a:off x="0" y="198437"/>
            <a:ext cx="6576148" cy="5922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6324600" y="3309938"/>
            <a:ext cx="25082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56865605"/>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6"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8" name="Rectangle 10"/>
          <p:cNvSpPr>
            <a:spLocks noGrp="1" noChangeArrowheads="1"/>
          </p:cNvSpPr>
          <p:nvPr>
            <p:ph type="ctrTitle" hasCustomPrompt="1"/>
          </p:nvPr>
        </p:nvSpPr>
        <p:spPr>
          <a:xfrm>
            <a:off x="469900" y="554038"/>
            <a:ext cx="8257241" cy="2330450"/>
          </a:xfrm>
        </p:spPr>
        <p:txBody>
          <a:bodyPr anchor="t"/>
          <a:lstStyle>
            <a:lvl1pPr algn="l">
              <a:defRPr sz="3200" b="0" baseline="0"/>
            </a:lvl1pPr>
          </a:lstStyle>
          <a:p>
            <a:r>
              <a:rPr lang="en-US" dirty="0" smtClean="0"/>
              <a:t>Click to edit section title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02525"/>
            <a:ext cx="9143391" cy="5501080"/>
          </a:xfrm>
          <a:prstGeom prst="rect">
            <a:avLst/>
          </a:prstGeom>
        </p:spPr>
      </p:pic>
    </p:spTree>
    <p:extLst>
      <p:ext uri="{BB962C8B-B14F-4D97-AF65-F5344CB8AC3E}">
        <p14:creationId xmlns:p14="http://schemas.microsoft.com/office/powerpoint/2010/main" val="4058106707"/>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88FE09-5666-461D-B23A-4F65F42C1CE1}" type="datetimeFigureOut">
              <a:rPr lang="en-US">
                <a:solidFill>
                  <a:srgbClr val="4D4D4F"/>
                </a:solidFill>
                <a:latin typeface="Arial"/>
              </a:rPr>
              <a:pPr/>
              <a:t>6/2/2015</a:t>
            </a:fld>
            <a:endParaRPr lang="en-US">
              <a:solidFill>
                <a:srgbClr val="4D4D4F"/>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D4D4F"/>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8988C0-D563-4710-B972-1E21D6801C76}" type="slidenum">
              <a:rPr lang="en-US">
                <a:solidFill>
                  <a:srgbClr val="4D4D4F"/>
                </a:solidFill>
                <a:latin typeface="Arial"/>
              </a:rPr>
              <a:pPr/>
              <a:t>‹#›</a:t>
            </a:fld>
            <a:endParaRPr lang="en-US">
              <a:solidFill>
                <a:srgbClr val="4D4D4F"/>
              </a:solidFill>
              <a:latin typeface="Arial"/>
            </a:endParaRPr>
          </a:p>
        </p:txBody>
      </p:sp>
    </p:spTree>
    <p:extLst>
      <p:ext uri="{BB962C8B-B14F-4D97-AF65-F5344CB8AC3E}">
        <p14:creationId xmlns:p14="http://schemas.microsoft.com/office/powerpoint/2010/main" val="2498594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2" name="Picture 11" descr="bkgrd-gradients-lon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33750"/>
            <a:ext cx="9144000" cy="3429000"/>
          </a:xfrm>
          <a:prstGeom prst="rect">
            <a:avLst/>
          </a:prstGeom>
        </p:spPr>
      </p:pic>
      <p:sp>
        <p:nvSpPr>
          <p:cNvPr id="5" name="Rectangle 2"/>
          <p:cNvSpPr>
            <a:spLocks noGrp="1" noChangeArrowheads="1"/>
          </p:cNvSpPr>
          <p:nvPr>
            <p:ph type="title"/>
          </p:nvPr>
        </p:nvSpPr>
        <p:spPr bwMode="auto">
          <a:xfrm>
            <a:off x="2339506" y="237744"/>
            <a:ext cx="4464988" cy="9080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a:defRPr sz="1800"/>
            </a:lvl1pPr>
          </a:lstStyle>
          <a:p>
            <a:pPr lvl="0"/>
            <a:r>
              <a:rPr lang="en-US" dirty="0" smtClean="0"/>
              <a:t>Click to edit Master title style</a:t>
            </a:r>
          </a:p>
        </p:txBody>
      </p:sp>
      <p:sp>
        <p:nvSpPr>
          <p:cNvPr id="4" name="Text Box 4"/>
          <p:cNvSpPr txBox="1">
            <a:spLocks noChangeArrowheads="1"/>
          </p:cNvSpPr>
          <p:nvPr userDrawn="1"/>
        </p:nvSpPr>
        <p:spPr bwMode="auto">
          <a:xfrm>
            <a:off x="1149506" y="6442721"/>
            <a:ext cx="819150" cy="246217"/>
          </a:xfrm>
          <a:prstGeom prst="rect">
            <a:avLst/>
          </a:prstGeom>
          <a:noFill/>
          <a:ln w="9525">
            <a:noFill/>
            <a:miter lim="800000"/>
            <a:headEnd/>
            <a:tailEnd/>
          </a:ln>
          <a:effectLst/>
        </p:spPr>
        <p:txBody>
          <a:bodyPr lIns="91435" tIns="45718" rIns="91435" bIns="45718">
            <a:spAutoFit/>
          </a:bodyPr>
          <a:lstStyle/>
          <a:p>
            <a:pPr>
              <a:defRPr/>
            </a:pPr>
            <a:fld id="{5073B0C2-833C-4049-9244-41733BBAE632}" type="slidenum">
              <a:rPr lang="en-US" sz="1000"/>
              <a:pPr>
                <a:defRPr/>
              </a:pPr>
              <a:t>‹#›</a:t>
            </a:fld>
            <a:endParaRPr lang="en-US" sz="1000" dirty="0"/>
          </a:p>
        </p:txBody>
      </p:sp>
      <p:pic>
        <p:nvPicPr>
          <p:cNvPr id="7"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9499" y="6378277"/>
            <a:ext cx="592100" cy="47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420417"/>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_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7" name="Rectangle 6"/>
          <p:cNvSpPr/>
          <p:nvPr/>
        </p:nvSpPr>
        <p:spPr bwMode="auto">
          <a:xfrm>
            <a:off x="3276600" y="6561983"/>
            <a:ext cx="2667000" cy="18521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74357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Title and Content_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7" name="Rectangle 6"/>
          <p:cNvSpPr/>
          <p:nvPr/>
        </p:nvSpPr>
        <p:spPr bwMode="auto">
          <a:xfrm>
            <a:off x="3276600" y="6561983"/>
            <a:ext cx="2667000" cy="18521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31758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02">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2050" name="Picture 2" descr="\\ussd-file\depts\Commercial\Marketing\Marketing_Services\Graphics_Team\GraphicsStore\PowerPoint\^PPT templates\2013\support\ClinicalG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6"/>
            <a:ext cx="9144000" cy="6124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11065896"/>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03">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 y="2096"/>
            <a:ext cx="9144000" cy="6120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13493940"/>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04">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4098" name="Picture 2" descr="\\ussd-file\depts\Commercial\Marketing\Marketing_Services\Graphics_Team\GraphicsStore\PowerPoint\^PPT templates\2013\support\Model_MaleYoung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38046728"/>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05">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5122" name="Picture 2" descr="\\ussd-file\depts\Commercial\Marketing\Marketing_Services\Graphics_Team\GraphicsStore\PowerPoint\^PPT templates\2013\support\Models_Group.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67473000"/>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06">
    <p:spTree>
      <p:nvGrpSpPr>
        <p:cNvPr id="1" name=""/>
        <p:cNvGrpSpPr/>
        <p:nvPr/>
      </p:nvGrpSpPr>
      <p:grpSpPr>
        <a:xfrm>
          <a:off x="0" y="0"/>
          <a:ext cx="0" cy="0"/>
          <a:chOff x="0" y="0"/>
          <a:chExt cx="0" cy="0"/>
        </a:xfrm>
      </p:grpSpPr>
      <p:pic>
        <p:nvPicPr>
          <p:cNvPr id="11" name="Picture 10" descr="bkgrd-shadow-line-long30.jpg"/>
          <p:cNvPicPr>
            <a:picLocks noChangeAspect="1"/>
          </p:cNvPicPr>
          <p:nvPr userDrawn="1"/>
        </p:nvPicPr>
        <p:blipFill rotWithShape="1">
          <a:blip r:embed="rId2"/>
          <a:srcRect t="3333"/>
          <a:stretch/>
        </p:blipFill>
        <p:spPr>
          <a:xfrm>
            <a:off x="0" y="3263900"/>
            <a:ext cx="9144000" cy="3314700"/>
          </a:xfrm>
          <a:prstGeom prst="rect">
            <a:avLst/>
          </a:prstGeom>
        </p:spPr>
      </p:pic>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2095"/>
            <a:ext cx="9144000" cy="6120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userDrawn="1"/>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GB" smtClean="0"/>
              <a:t>Click to edit Master subtitle style</a:t>
            </a:r>
            <a:endParaRPr lang="en-US" dirty="0"/>
          </a:p>
        </p:txBody>
      </p:sp>
      <p:sp>
        <p:nvSpPr>
          <p:cNvPr id="8" name="Text Box 3"/>
          <p:cNvSpPr txBox="1">
            <a:spLocks noChangeArrowheads="1"/>
          </p:cNvSpPr>
          <p:nvPr userDrawn="1"/>
        </p:nvSpPr>
        <p:spPr bwMode="auto">
          <a:xfrm>
            <a:off x="3924300" y="5848305"/>
            <a:ext cx="52197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cs typeface="Arial" charset="0"/>
              </a:rPr>
              <a:t> </a:t>
            </a:r>
            <a:r>
              <a:rPr lang="en-US" sz="1000" b="1" dirty="0" smtClean="0">
                <a:solidFill>
                  <a:srgbClr val="616161"/>
                </a:solidFill>
                <a:cs typeface="Arial" charset="0"/>
              </a:rPr>
              <a:t>COMPANY CONFIDENTIAL – DO NOT DISTRIBUTE</a:t>
            </a:r>
            <a:endParaRPr kumimoji="0" lang="en-US" sz="1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21248332"/>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smtClean="0"/>
          </a:p>
        </p:txBody>
      </p:sp>
      <p:pic>
        <p:nvPicPr>
          <p:cNvPr id="6"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778870706"/>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312" y="1435608"/>
            <a:ext cx="4085463" cy="488289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smtClean="0"/>
          </a:p>
        </p:txBody>
      </p:sp>
      <p:pic>
        <p:nvPicPr>
          <p:cNvPr id="6"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7" name="Content Placeholder 2"/>
          <p:cNvSpPr>
            <a:spLocks noGrp="1"/>
          </p:cNvSpPr>
          <p:nvPr>
            <p:ph idx="10"/>
          </p:nvPr>
        </p:nvSpPr>
        <p:spPr>
          <a:xfrm>
            <a:off x="4629912" y="1435608"/>
            <a:ext cx="4085463" cy="488289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753203498"/>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smtClean="0"/>
          </a:p>
        </p:txBody>
      </p:sp>
      <p:pic>
        <p:nvPicPr>
          <p:cNvPr id="6" name="Picture 8" descr="ILLUMINA_LOGO_RGB_new"/>
          <p:cNvPicPr>
            <a:picLocks noChangeAspect="1" noChangeArrowheads="1"/>
          </p:cNvPicPr>
          <p:nvPr userDrawn="1"/>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558661239"/>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kgrd-shadow-line-long30.jpg"/>
          <p:cNvPicPr>
            <a:picLocks noChangeAspect="1"/>
          </p:cNvPicPr>
          <p:nvPr/>
        </p:nvPicPr>
        <p:blipFill rotWithShape="1">
          <a:blip r:embed="rId16"/>
          <a:srcRect t="4074"/>
          <a:stretch/>
        </p:blipFill>
        <p:spPr>
          <a:xfrm>
            <a:off x="0" y="3568700"/>
            <a:ext cx="9144000" cy="3289300"/>
          </a:xfrm>
          <a:prstGeom prst="rect">
            <a:avLst/>
          </a:prstGeom>
        </p:spPr>
      </p:pic>
      <p:sp>
        <p:nvSpPr>
          <p:cNvPr id="1026"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dirty="0" smtClean="0"/>
          </a:p>
        </p:txBody>
      </p:sp>
      <p:sp>
        <p:nvSpPr>
          <p:cNvPr id="1027"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8" name="Picture 8" descr="ILLUMINA_LOGO_RGB_new"/>
          <p:cNvPicPr>
            <a:picLocks noChangeAspect="1" noChangeArrowheads="1"/>
          </p:cNvPicPr>
          <p:nvPr/>
        </p:nvPicPr>
        <p:blipFill>
          <a:blip r:embed="rId17" cstate="print"/>
          <a:srcRect/>
          <a:stretch>
            <a:fillRect/>
          </a:stretch>
        </p:blipFill>
        <p:spPr bwMode="auto">
          <a:xfrm>
            <a:off x="7854950" y="6550025"/>
            <a:ext cx="914400" cy="207282"/>
          </a:xfrm>
          <a:prstGeom prst="rect">
            <a:avLst/>
          </a:prstGeom>
          <a:noFill/>
          <a:ln w="9525">
            <a:noFill/>
            <a:miter lim="800000"/>
            <a:headEnd/>
            <a:tailEnd/>
          </a:ln>
        </p:spPr>
      </p:pic>
      <p:sp>
        <p:nvSpPr>
          <p:cNvPr id="8" name="Text Box 4"/>
          <p:cNvSpPr txBox="1">
            <a:spLocks noChangeArrowheads="1"/>
          </p:cNvSpPr>
          <p:nvPr/>
        </p:nvSpPr>
        <p:spPr bwMode="auto">
          <a:xfrm>
            <a:off x="57467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9" name="Text Box 3"/>
          <p:cNvSpPr txBox="1">
            <a:spLocks noChangeArrowheads="1"/>
          </p:cNvSpPr>
          <p:nvPr/>
        </p:nvSpPr>
        <p:spPr bwMode="auto">
          <a:xfrm>
            <a:off x="0" y="6557187"/>
            <a:ext cx="9144000" cy="2154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cs typeface="Arial" charset="0"/>
              </a:rPr>
              <a:t> </a:t>
            </a:r>
            <a:r>
              <a:rPr lang="en-US" sz="800" dirty="0" smtClean="0">
                <a:solidFill>
                  <a:srgbClr val="616161"/>
                </a:solidFill>
                <a:cs typeface="Arial" charset="0"/>
              </a:rPr>
              <a:t>COMPANY CONFIDENTIAL – DO NOT DISTRIBUTE</a:t>
            </a:r>
            <a:endParaRPr kumimoji="0" lang="en-US" sz="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58238899"/>
      </p:ext>
    </p:extLst>
  </p:cSld>
  <p:clrMap bg1="lt1" tx1="dk1" bg2="lt2" tx2="dk2" accent1="accent1" accent2="accent2" accent3="accent3" accent4="accent4" accent5="accent5" accent6="accent6" hlink="hlink" folHlink="folHlink"/>
  <p:sldLayoutIdLst>
    <p:sldLayoutId id="2147483777" r:id="rId1"/>
    <p:sldLayoutId id="2147483782" r:id="rId2"/>
    <p:sldLayoutId id="2147483783" r:id="rId3"/>
    <p:sldLayoutId id="2147483784" r:id="rId4"/>
    <p:sldLayoutId id="2147483785" r:id="rId5"/>
    <p:sldLayoutId id="2147483786" r:id="rId6"/>
    <p:sldLayoutId id="2147483778" r:id="rId7"/>
    <p:sldLayoutId id="2147483780" r:id="rId8"/>
    <p:sldLayoutId id="2147483781" r:id="rId9"/>
    <p:sldLayoutId id="2147483779" r:id="rId10"/>
    <p:sldLayoutId id="2147483787" r:id="rId11"/>
    <p:sldLayoutId id="2147483790" r:id="rId12"/>
    <p:sldLayoutId id="2147483791" r:id="rId13"/>
    <p:sldLayoutId id="2147483792" r:id="rId14"/>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spcBef>
          <a:spcPct val="50000"/>
        </a:spcBef>
        <a:spcAft>
          <a:spcPct val="0"/>
        </a:spcAft>
        <a:buClr>
          <a:srgbClr val="F89D21"/>
        </a:buClr>
        <a:buSzPct val="60000"/>
        <a:buBlip>
          <a:blip r:embed="rId18"/>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52.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9.png"/><Relationship Id="rId18" Type="http://schemas.openxmlformats.org/officeDocument/2006/relationships/image" Target="../media/image38.jpeg"/><Relationship Id="rId26" Type="http://schemas.openxmlformats.org/officeDocument/2006/relationships/image" Target="../media/image32.png"/><Relationship Id="rId3" Type="http://schemas.openxmlformats.org/officeDocument/2006/relationships/notesSlide" Target="../notesSlides/notesSlide7.xml"/><Relationship Id="rId21" Type="http://schemas.openxmlformats.org/officeDocument/2006/relationships/image" Target="../media/image30.png"/><Relationship Id="rId7" Type="http://schemas.openxmlformats.org/officeDocument/2006/relationships/image" Target="../media/image26.png"/><Relationship Id="rId12" Type="http://schemas.openxmlformats.org/officeDocument/2006/relationships/oleObject" Target="../embeddings/oleObject5.bin"/><Relationship Id="rId17" Type="http://schemas.openxmlformats.org/officeDocument/2006/relationships/image" Target="../media/image37.png"/><Relationship Id="rId25" Type="http://schemas.openxmlformats.org/officeDocument/2006/relationships/oleObject" Target="../embeddings/oleObject8.bin"/><Relationship Id="rId2" Type="http://schemas.openxmlformats.org/officeDocument/2006/relationships/slideLayout" Target="../slideLayouts/slideLayout12.xml"/><Relationship Id="rId16" Type="http://schemas.openxmlformats.org/officeDocument/2006/relationships/image" Target="../media/image36.png"/><Relationship Id="rId20" Type="http://schemas.openxmlformats.org/officeDocument/2006/relationships/oleObject" Target="../embeddings/oleObject6.bin"/><Relationship Id="rId29" Type="http://schemas.openxmlformats.org/officeDocument/2006/relationships/image" Target="../media/image33.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png"/><Relationship Id="rId24" Type="http://schemas.openxmlformats.org/officeDocument/2006/relationships/image" Target="../media/image31.png"/><Relationship Id="rId32"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oleObject" Target="../embeddings/oleObject7.bin"/><Relationship Id="rId28" Type="http://schemas.openxmlformats.org/officeDocument/2006/relationships/oleObject" Target="../embeddings/oleObject9.bin"/><Relationship Id="rId10" Type="http://schemas.openxmlformats.org/officeDocument/2006/relationships/oleObject" Target="../embeddings/oleObject4.bin"/><Relationship Id="rId19" Type="http://schemas.openxmlformats.org/officeDocument/2006/relationships/image" Target="../media/image39.png"/><Relationship Id="rId31" Type="http://schemas.openxmlformats.org/officeDocument/2006/relationships/image" Target="../media/image43.png"/><Relationship Id="rId4" Type="http://schemas.openxmlformats.org/officeDocument/2006/relationships/oleObject" Target="../embeddings/oleObject1.bin"/><Relationship Id="rId9" Type="http://schemas.openxmlformats.org/officeDocument/2006/relationships/image" Target="../media/image27.png"/><Relationship Id="rId14" Type="http://schemas.openxmlformats.org/officeDocument/2006/relationships/image" Target="../media/image34.png"/><Relationship Id="rId22" Type="http://schemas.openxmlformats.org/officeDocument/2006/relationships/image" Target="../media/image40.jpeg"/><Relationship Id="rId27" Type="http://schemas.openxmlformats.org/officeDocument/2006/relationships/image" Target="../media/image41.png"/><Relationship Id="rId30"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Unlocking the Power of the Genome</a:t>
            </a:r>
            <a:br>
              <a:rPr lang="en-US" dirty="0" smtClean="0"/>
            </a:br>
            <a:r>
              <a:rPr lang="en-US" sz="1800" dirty="0" smtClean="0"/>
              <a:t>Personalized Medicine in the Era of Big Data</a:t>
            </a:r>
            <a:endParaRPr lang="en-US" sz="1800" dirty="0"/>
          </a:p>
        </p:txBody>
      </p:sp>
      <p:sp>
        <p:nvSpPr>
          <p:cNvPr id="3" name="Subtitle 2"/>
          <p:cNvSpPr>
            <a:spLocks noGrp="1"/>
          </p:cNvSpPr>
          <p:nvPr>
            <p:ph type="subTitle" idx="1"/>
          </p:nvPr>
        </p:nvSpPr>
        <p:spPr>
          <a:xfrm>
            <a:off x="3848100" y="3309938"/>
            <a:ext cx="4984750" cy="1060450"/>
          </a:xfrm>
        </p:spPr>
        <p:txBody>
          <a:bodyPr/>
          <a:lstStyle/>
          <a:p>
            <a:r>
              <a:rPr lang="en-US" sz="1400" dirty="0" smtClean="0"/>
              <a:t>EFPIA Annual Meeting</a:t>
            </a:r>
          </a:p>
          <a:p>
            <a:r>
              <a:rPr lang="en-US" sz="1400" dirty="0" smtClean="0"/>
              <a:t>Luxembourg</a:t>
            </a:r>
          </a:p>
          <a:p>
            <a:r>
              <a:rPr lang="en-US" sz="1400" dirty="0" smtClean="0"/>
              <a:t>June 5 2015</a:t>
            </a:r>
          </a:p>
          <a:p>
            <a:endParaRPr lang="en-US" dirty="0"/>
          </a:p>
          <a:p>
            <a:r>
              <a:rPr lang="en-US" sz="1400" dirty="0" smtClean="0"/>
              <a:t>Simon Valentine</a:t>
            </a:r>
          </a:p>
          <a:p>
            <a:r>
              <a:rPr lang="en-US" sz="1400" dirty="0" smtClean="0"/>
              <a:t>Executive TAM</a:t>
            </a:r>
            <a:endParaRPr lang="en-US" sz="1400" dirty="0"/>
          </a:p>
        </p:txBody>
      </p:sp>
    </p:spTree>
    <p:extLst>
      <p:ext uri="{BB962C8B-B14F-4D97-AF65-F5344CB8AC3E}">
        <p14:creationId xmlns:p14="http://schemas.microsoft.com/office/powerpoint/2010/main" val="3460326454"/>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Five Key Business </a:t>
            </a:r>
            <a:r>
              <a:rPr lang="en-US" altLang="en-US" dirty="0"/>
              <a:t>Units </a:t>
            </a:r>
            <a:r>
              <a:rPr lang="en-US" altLang="en-US" dirty="0" smtClean="0"/>
              <a:t/>
            </a:r>
            <a:br>
              <a:rPr lang="en-US" altLang="en-US" dirty="0" smtClean="0"/>
            </a:br>
            <a:r>
              <a:rPr lang="en-US" altLang="en-US" sz="2000" b="0" i="1" dirty="0" smtClean="0"/>
              <a:t>To better enable and serve our markets</a:t>
            </a:r>
            <a:endParaRPr lang="en-US" dirty="0"/>
          </a:p>
        </p:txBody>
      </p:sp>
      <p:grpSp>
        <p:nvGrpSpPr>
          <p:cNvPr id="3" name="Group 3"/>
          <p:cNvGrpSpPr>
            <a:grpSpLocks/>
          </p:cNvGrpSpPr>
          <p:nvPr/>
        </p:nvGrpSpPr>
        <p:grpSpPr bwMode="auto">
          <a:xfrm>
            <a:off x="7174237" y="3721100"/>
            <a:ext cx="1969763" cy="1631610"/>
            <a:chOff x="0" y="0"/>
            <a:chExt cx="3362284" cy="3059862"/>
          </a:xfrm>
        </p:grpSpPr>
        <p:sp>
          <p:nvSpPr>
            <p:cNvPr id="4" name="AutoShape 4"/>
            <p:cNvSpPr>
              <a:spLocks/>
            </p:cNvSpPr>
            <p:nvPr/>
          </p:nvSpPr>
          <p:spPr bwMode="auto">
            <a:xfrm>
              <a:off x="0" y="0"/>
              <a:ext cx="3362217" cy="3059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82"/>
                  </a:moveTo>
                  <a:cubicBezTo>
                    <a:pt x="42" y="1298"/>
                    <a:pt x="190" y="938"/>
                    <a:pt x="424" y="648"/>
                  </a:cubicBezTo>
                  <a:cubicBezTo>
                    <a:pt x="736" y="260"/>
                    <a:pt x="1178" y="27"/>
                    <a:pt x="1649" y="0"/>
                  </a:cubicBezTo>
                  <a:lnTo>
                    <a:pt x="19910" y="0"/>
                  </a:lnTo>
                  <a:cubicBezTo>
                    <a:pt x="20365" y="45"/>
                    <a:pt x="20789" y="270"/>
                    <a:pt x="21105" y="634"/>
                  </a:cubicBezTo>
                  <a:cubicBezTo>
                    <a:pt x="21366" y="935"/>
                    <a:pt x="21539" y="1316"/>
                    <a:pt x="21600" y="1726"/>
                  </a:cubicBezTo>
                  <a:lnTo>
                    <a:pt x="21600" y="21594"/>
                  </a:lnTo>
                  <a:lnTo>
                    <a:pt x="4" y="21599"/>
                  </a:lnTo>
                  <a:lnTo>
                    <a:pt x="0" y="1682"/>
                  </a:lnTo>
                  <a:close/>
                </a:path>
              </a:pathLst>
            </a:custGeom>
            <a:gradFill rotWithShape="0">
              <a:gsLst>
                <a:gs pos="0">
                  <a:srgbClr val="BC89BA"/>
                </a:gs>
                <a:gs pos="100000">
                  <a:srgbClr val="FFFFFF"/>
                </a:gs>
              </a:gsLst>
              <a:lin ang="5400000"/>
            </a:gradFill>
            <a:ln>
              <a:noFill/>
            </a:ln>
            <a:effectLst>
              <a:outerShdw blurRad="25400" algn="ctr" rotWithShape="0">
                <a:srgbClr val="000000">
                  <a:alpha val="4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914400">
                <a:buClr>
                  <a:srgbClr val="606062"/>
                </a:buClr>
              </a:pPr>
              <a:endParaRPr lang="en-US" sz="900" dirty="0">
                <a:solidFill>
                  <a:schemeClr val="bg1"/>
                </a:solidFill>
                <a:latin typeface="Arial" charset="0"/>
                <a:cs typeface="Arial" charset="0"/>
                <a:sym typeface="Arial" charset="0"/>
              </a:endParaRPr>
            </a:p>
          </p:txBody>
        </p:sp>
        <p:pic>
          <p:nvPicPr>
            <p:cNvPr id="5" name="Picture 5" descr="image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303" y="190508"/>
              <a:ext cx="2953942" cy="2431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 name="Group 6"/>
            <p:cNvGrpSpPr>
              <a:grpSpLocks/>
            </p:cNvGrpSpPr>
            <p:nvPr/>
          </p:nvGrpSpPr>
          <p:grpSpPr bwMode="auto">
            <a:xfrm>
              <a:off x="67" y="2190531"/>
              <a:ext cx="3362217" cy="869329"/>
              <a:chOff x="0" y="0"/>
              <a:chExt cx="3362217" cy="869329"/>
            </a:xfrm>
          </p:grpSpPr>
          <p:sp>
            <p:nvSpPr>
              <p:cNvPr id="7" name="AutoShape 7"/>
              <p:cNvSpPr>
                <a:spLocks/>
              </p:cNvSpPr>
              <p:nvPr/>
            </p:nvSpPr>
            <p:spPr bwMode="auto">
              <a:xfrm>
                <a:off x="0" y="0"/>
                <a:ext cx="3362217" cy="869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B266B1"/>
                  </a:gs>
                  <a:gs pos="20001">
                    <a:srgbClr val="B067AF"/>
                  </a:gs>
                  <a:gs pos="100000">
                    <a:srgbClr val="864E85"/>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defTabSz="561975">
                  <a:lnSpc>
                    <a:spcPct val="90000"/>
                  </a:lnSpc>
                  <a:spcBef>
                    <a:spcPts val="600"/>
                  </a:spcBef>
                </a:pPr>
                <a:endParaRPr lang="en-US" sz="900" dirty="0">
                  <a:solidFill>
                    <a:schemeClr val="bg1"/>
                  </a:solidFill>
                  <a:latin typeface="Arial" charset="0"/>
                  <a:cs typeface="Arial" charset="0"/>
                  <a:sym typeface="Arial" charset="0"/>
                </a:endParaRPr>
              </a:p>
            </p:txBody>
          </p:sp>
          <p:sp>
            <p:nvSpPr>
              <p:cNvPr id="8" name="AutoShape 8"/>
              <p:cNvSpPr>
                <a:spLocks/>
              </p:cNvSpPr>
              <p:nvPr/>
            </p:nvSpPr>
            <p:spPr bwMode="auto">
              <a:xfrm>
                <a:off x="376335" y="32305"/>
                <a:ext cx="2609546" cy="804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5" tIns="32145" rIns="32145" bIns="32145" anchor="ctr"/>
              <a:lstStyle/>
              <a:p>
                <a:pPr algn="ctr" defTabSz="561975">
                  <a:lnSpc>
                    <a:spcPct val="90000"/>
                  </a:lnSpc>
                  <a:spcBef>
                    <a:spcPts val="500"/>
                  </a:spcBef>
                  <a:buClr>
                    <a:srgbClr val="FBAD2A"/>
                  </a:buClr>
                </a:pPr>
                <a:r>
                  <a:rPr lang="en-US" sz="1200" b="1" dirty="0">
                    <a:solidFill>
                      <a:schemeClr val="bg1"/>
                    </a:solidFill>
                    <a:cs typeface="Arial" charset="0"/>
                    <a:sym typeface="Arial" charset="0"/>
                  </a:rPr>
                  <a:t>Reproductive &amp; </a:t>
                </a:r>
                <a:br>
                  <a:rPr lang="en-US" sz="1200" b="1" dirty="0">
                    <a:solidFill>
                      <a:schemeClr val="bg1"/>
                    </a:solidFill>
                    <a:cs typeface="Arial" charset="0"/>
                    <a:sym typeface="Arial" charset="0"/>
                  </a:rPr>
                </a:br>
                <a:r>
                  <a:rPr lang="en-US" sz="1200" b="1" dirty="0">
                    <a:solidFill>
                      <a:schemeClr val="bg1"/>
                    </a:solidFill>
                    <a:cs typeface="Arial" charset="0"/>
                    <a:sym typeface="Arial" charset="0"/>
                  </a:rPr>
                  <a:t>Genetic Health</a:t>
                </a:r>
                <a:endParaRPr lang="en-US" sz="1200" dirty="0">
                  <a:solidFill>
                    <a:schemeClr val="bg1"/>
                  </a:solidFill>
                </a:endParaRPr>
              </a:p>
            </p:txBody>
          </p:sp>
        </p:grpSp>
      </p:grpSp>
      <p:grpSp>
        <p:nvGrpSpPr>
          <p:cNvPr id="9" name="Group 15"/>
          <p:cNvGrpSpPr>
            <a:grpSpLocks/>
          </p:cNvGrpSpPr>
          <p:nvPr/>
        </p:nvGrpSpPr>
        <p:grpSpPr bwMode="auto">
          <a:xfrm>
            <a:off x="88900" y="3721100"/>
            <a:ext cx="1972553" cy="1631610"/>
            <a:chOff x="-1644" y="14318"/>
            <a:chExt cx="3367078" cy="3059862"/>
          </a:xfrm>
        </p:grpSpPr>
        <p:sp>
          <p:nvSpPr>
            <p:cNvPr id="10" name="AutoShape 16"/>
            <p:cNvSpPr>
              <a:spLocks/>
            </p:cNvSpPr>
            <p:nvPr/>
          </p:nvSpPr>
          <p:spPr bwMode="auto">
            <a:xfrm>
              <a:off x="3216" y="14318"/>
              <a:ext cx="3362218" cy="3059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82"/>
                  </a:moveTo>
                  <a:cubicBezTo>
                    <a:pt x="42" y="1298"/>
                    <a:pt x="190" y="938"/>
                    <a:pt x="424" y="648"/>
                  </a:cubicBezTo>
                  <a:cubicBezTo>
                    <a:pt x="736" y="260"/>
                    <a:pt x="1178" y="27"/>
                    <a:pt x="1649" y="0"/>
                  </a:cubicBezTo>
                  <a:lnTo>
                    <a:pt x="19910" y="0"/>
                  </a:lnTo>
                  <a:cubicBezTo>
                    <a:pt x="20351" y="31"/>
                    <a:pt x="20767" y="238"/>
                    <a:pt x="21081" y="581"/>
                  </a:cubicBezTo>
                  <a:cubicBezTo>
                    <a:pt x="21363" y="890"/>
                    <a:pt x="21545" y="1292"/>
                    <a:pt x="21600" y="1726"/>
                  </a:cubicBezTo>
                  <a:lnTo>
                    <a:pt x="21600" y="21594"/>
                  </a:lnTo>
                  <a:lnTo>
                    <a:pt x="4" y="21599"/>
                  </a:lnTo>
                  <a:lnTo>
                    <a:pt x="0" y="1682"/>
                  </a:lnTo>
                  <a:close/>
                </a:path>
              </a:pathLst>
            </a:custGeom>
            <a:gradFill rotWithShape="0">
              <a:gsLst>
                <a:gs pos="0">
                  <a:srgbClr val="A7B95B"/>
                </a:gs>
                <a:gs pos="100000">
                  <a:srgbClr val="FFFFFF"/>
                </a:gs>
              </a:gsLst>
              <a:lin ang="5400000"/>
            </a:gradFill>
            <a:ln>
              <a:noFill/>
            </a:ln>
            <a:effectLst>
              <a:outerShdw blurRad="25400" algn="ctr" rotWithShape="0">
                <a:srgbClr val="000000">
                  <a:alpha val="4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914400">
                <a:buClr>
                  <a:srgbClr val="606062"/>
                </a:buClr>
              </a:pPr>
              <a:endParaRPr lang="en-US" sz="900" dirty="0">
                <a:solidFill>
                  <a:schemeClr val="bg1"/>
                </a:solidFill>
                <a:latin typeface="Arial" charset="0"/>
                <a:cs typeface="Arial" charset="0"/>
                <a:sym typeface="Arial" charset="0"/>
              </a:endParaRPr>
            </a:p>
          </p:txBody>
        </p:sp>
        <p:pic>
          <p:nvPicPr>
            <p:cNvPr id="11" name="Picture 17" descr="image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699" y="195312"/>
              <a:ext cx="2953545" cy="2138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2" name="Group 18"/>
            <p:cNvGrpSpPr>
              <a:grpSpLocks/>
            </p:cNvGrpSpPr>
            <p:nvPr/>
          </p:nvGrpSpPr>
          <p:grpSpPr bwMode="auto">
            <a:xfrm>
              <a:off x="-1644" y="2203592"/>
              <a:ext cx="3367078" cy="870586"/>
              <a:chOff x="0" y="0"/>
              <a:chExt cx="3367078" cy="870586"/>
            </a:xfrm>
          </p:grpSpPr>
          <p:sp>
            <p:nvSpPr>
              <p:cNvPr id="13" name="AutoShape 19"/>
              <p:cNvSpPr>
                <a:spLocks/>
              </p:cNvSpPr>
              <p:nvPr/>
            </p:nvSpPr>
            <p:spPr bwMode="auto">
              <a:xfrm>
                <a:off x="0" y="0"/>
                <a:ext cx="3367078" cy="87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BBD070"/>
                  </a:gs>
                  <a:gs pos="22000">
                    <a:srgbClr val="ADC065"/>
                  </a:gs>
                  <a:gs pos="100000">
                    <a:srgbClr val="889B43"/>
                  </a:gs>
                </a:gsLst>
                <a:lin ang="5400000"/>
              </a:gradFill>
              <a:ln>
                <a:noFill/>
              </a:ln>
              <a:effectLst>
                <a:outerShdw blurRad="25400" dist="127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45719" tIns="45719" rIns="45719" bIns="45719" anchor="ctr"/>
              <a:lstStyle/>
              <a:p>
                <a:pPr algn="ctr" defTabSz="561975">
                  <a:lnSpc>
                    <a:spcPct val="90000"/>
                  </a:lnSpc>
                  <a:spcBef>
                    <a:spcPts val="600"/>
                  </a:spcBef>
                </a:pPr>
                <a:endParaRPr lang="en-US" sz="800" b="1" dirty="0">
                  <a:solidFill>
                    <a:schemeClr val="bg1"/>
                  </a:solidFill>
                  <a:latin typeface="Arial" charset="0"/>
                  <a:cs typeface="Arial" charset="0"/>
                  <a:sym typeface="Arial" charset="0"/>
                </a:endParaRPr>
              </a:p>
            </p:txBody>
          </p:sp>
          <p:sp>
            <p:nvSpPr>
              <p:cNvPr id="14" name="AutoShape 20"/>
              <p:cNvSpPr>
                <a:spLocks/>
              </p:cNvSpPr>
              <p:nvPr/>
            </p:nvSpPr>
            <p:spPr bwMode="auto">
              <a:xfrm>
                <a:off x="124127" y="32352"/>
                <a:ext cx="3092134" cy="805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5" tIns="32145" rIns="32145" bIns="32145" anchor="ctr"/>
              <a:lstStyle/>
              <a:p>
                <a:pPr algn="ctr" defTabSz="561975">
                  <a:lnSpc>
                    <a:spcPct val="90000"/>
                  </a:lnSpc>
                  <a:spcBef>
                    <a:spcPts val="500"/>
                  </a:spcBef>
                  <a:buClr>
                    <a:srgbClr val="FBAD2A"/>
                  </a:buClr>
                </a:pPr>
                <a:r>
                  <a:rPr lang="en-US" sz="1200" b="1" dirty="0">
                    <a:solidFill>
                      <a:schemeClr val="bg1"/>
                    </a:solidFill>
                    <a:cs typeface="Arial" charset="0"/>
                    <a:sym typeface="Arial" charset="0"/>
                  </a:rPr>
                  <a:t>New &amp; Emerging</a:t>
                </a:r>
                <a:br>
                  <a:rPr lang="en-US" sz="1200" b="1" dirty="0">
                    <a:solidFill>
                      <a:schemeClr val="bg1"/>
                    </a:solidFill>
                    <a:cs typeface="Arial" charset="0"/>
                    <a:sym typeface="Arial" charset="0"/>
                  </a:rPr>
                </a:br>
                <a:r>
                  <a:rPr lang="en-US" sz="1200" b="1" dirty="0">
                    <a:solidFill>
                      <a:schemeClr val="bg1"/>
                    </a:solidFill>
                    <a:cs typeface="Arial" charset="0"/>
                    <a:sym typeface="Arial" charset="0"/>
                  </a:rPr>
                  <a:t>Markets</a:t>
                </a:r>
                <a:endParaRPr lang="en-US" sz="1200" dirty="0">
                  <a:solidFill>
                    <a:schemeClr val="bg1"/>
                  </a:solidFill>
                </a:endParaRPr>
              </a:p>
            </p:txBody>
          </p:sp>
        </p:grpSp>
      </p:grpSp>
      <p:grpSp>
        <p:nvGrpSpPr>
          <p:cNvPr id="15" name="Group 33"/>
          <p:cNvGrpSpPr>
            <a:grpSpLocks/>
          </p:cNvGrpSpPr>
          <p:nvPr/>
        </p:nvGrpSpPr>
        <p:grpSpPr bwMode="auto">
          <a:xfrm>
            <a:off x="2180019" y="3720677"/>
            <a:ext cx="1972553" cy="1632457"/>
            <a:chOff x="0" y="0"/>
            <a:chExt cx="3366748" cy="3059862"/>
          </a:xfrm>
        </p:grpSpPr>
        <p:sp>
          <p:nvSpPr>
            <p:cNvPr id="16" name="AutoShape 34"/>
            <p:cNvSpPr>
              <a:spLocks/>
            </p:cNvSpPr>
            <p:nvPr/>
          </p:nvSpPr>
          <p:spPr bwMode="auto">
            <a:xfrm>
              <a:off x="2265" y="0"/>
              <a:ext cx="3362218" cy="3059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82"/>
                  </a:moveTo>
                  <a:cubicBezTo>
                    <a:pt x="42" y="1298"/>
                    <a:pt x="190" y="938"/>
                    <a:pt x="424" y="648"/>
                  </a:cubicBezTo>
                  <a:cubicBezTo>
                    <a:pt x="736" y="260"/>
                    <a:pt x="1178" y="27"/>
                    <a:pt x="1649" y="0"/>
                  </a:cubicBezTo>
                  <a:lnTo>
                    <a:pt x="19910" y="0"/>
                  </a:lnTo>
                  <a:cubicBezTo>
                    <a:pt x="20351" y="31"/>
                    <a:pt x="20767" y="238"/>
                    <a:pt x="21081" y="581"/>
                  </a:cubicBezTo>
                  <a:cubicBezTo>
                    <a:pt x="21363" y="890"/>
                    <a:pt x="21545" y="1292"/>
                    <a:pt x="21600" y="1726"/>
                  </a:cubicBezTo>
                  <a:lnTo>
                    <a:pt x="21600" y="21594"/>
                  </a:lnTo>
                  <a:lnTo>
                    <a:pt x="4" y="21599"/>
                  </a:lnTo>
                  <a:lnTo>
                    <a:pt x="0" y="1682"/>
                  </a:lnTo>
                  <a:close/>
                </a:path>
              </a:pathLst>
            </a:custGeom>
            <a:gradFill rotWithShape="0">
              <a:gsLst>
                <a:gs pos="0">
                  <a:srgbClr val="DB6361"/>
                </a:gs>
                <a:gs pos="100000">
                  <a:srgbClr val="FFFFFF"/>
                </a:gs>
              </a:gsLst>
              <a:lin ang="5400000"/>
            </a:gradFill>
            <a:ln>
              <a:noFill/>
            </a:ln>
            <a:effectLst>
              <a:outerShdw blurRad="25400" algn="ctr" rotWithShape="0">
                <a:srgbClr val="000000">
                  <a:alpha val="4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914400">
                <a:buClr>
                  <a:srgbClr val="606062"/>
                </a:buClr>
              </a:pPr>
              <a:endParaRPr lang="en-US" sz="900" dirty="0">
                <a:solidFill>
                  <a:schemeClr val="bg1"/>
                </a:solidFill>
                <a:latin typeface="Arial" charset="0"/>
                <a:cs typeface="Arial" charset="0"/>
                <a:sym typeface="Arial" charset="0"/>
              </a:endParaRPr>
            </a:p>
          </p:txBody>
        </p:sp>
        <p:grpSp>
          <p:nvGrpSpPr>
            <p:cNvPr id="17" name="Group 35"/>
            <p:cNvGrpSpPr>
              <a:grpSpLocks/>
            </p:cNvGrpSpPr>
            <p:nvPr/>
          </p:nvGrpSpPr>
          <p:grpSpPr bwMode="auto">
            <a:xfrm>
              <a:off x="204842" y="200150"/>
              <a:ext cx="2957064" cy="2464219"/>
              <a:chOff x="-1" y="-1"/>
              <a:chExt cx="2957064" cy="2464220"/>
            </a:xfrm>
          </p:grpSpPr>
          <p:sp>
            <p:nvSpPr>
              <p:cNvPr id="21" name="AutoShape 36"/>
              <p:cNvSpPr>
                <a:spLocks/>
              </p:cNvSpPr>
              <p:nvPr/>
            </p:nvSpPr>
            <p:spPr bwMode="auto">
              <a:xfrm>
                <a:off x="0" y="0"/>
                <a:ext cx="2957062" cy="2464219"/>
              </a:xfrm>
              <a:prstGeom prst="roundRect">
                <a:avLst>
                  <a:gd name="adj" fmla="val 7972"/>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defTabSz="641350"/>
                <a:endParaRPr lang="en-US" sz="400" dirty="0">
                  <a:solidFill>
                    <a:schemeClr val="bg1"/>
                  </a:solidFill>
                  <a:latin typeface="Arial" charset="0"/>
                  <a:cs typeface="Arial" charset="0"/>
                  <a:sym typeface="Arial" charset="0"/>
                </a:endParaRPr>
              </a:p>
            </p:txBody>
          </p:sp>
          <p:pic>
            <p:nvPicPr>
              <p:cNvPr id="22" name="Picture 37" descr="image20-filtered.jpeg"/>
              <p:cNvPicPr>
                <a:picLocks noChangeAspect="1"/>
              </p:cNvPicPr>
              <p:nvPr/>
            </p:nvPicPr>
            <p:blipFill>
              <a:blip r:embed="rId5" cstate="print">
                <a:extLst>
                  <a:ext uri="{28A0092B-C50C-407E-A947-70E740481C1C}">
                    <a14:useLocalDpi xmlns:a14="http://schemas.microsoft.com/office/drawing/2010/main" val="0"/>
                  </a:ext>
                </a:extLst>
              </a:blip>
              <a:srcRect l="8435" t="18724" r="13028" b="18724"/>
              <a:stretch>
                <a:fillRect/>
              </a:stretch>
            </p:blipFill>
            <p:spPr bwMode="auto">
              <a:xfrm>
                <a:off x="0" y="296372"/>
                <a:ext cx="2957063" cy="733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 name="Picture 38" descr="\\ussd-file\depts\Commercial\Marketing\Marketing_Services\Graphics_Team\GraphicsStore\Image_Library\Logos\Illumina-Other\NextBio\Logo\NextBio-ILMN_Logo_v2.png"/>
              <p:cNvPicPr>
                <a:picLocks noChangeAspect="1"/>
              </p:cNvPicPr>
              <p:nvPr/>
            </p:nvPicPr>
            <p:blipFill>
              <a:blip r:embed="rId6" cstate="print">
                <a:extLst>
                  <a:ext uri="{28A0092B-C50C-407E-A947-70E740481C1C}">
                    <a14:useLocalDpi xmlns:a14="http://schemas.microsoft.com/office/drawing/2010/main" val="0"/>
                  </a:ext>
                </a:extLst>
              </a:blip>
              <a:srcRect b="36473"/>
              <a:stretch>
                <a:fillRect/>
              </a:stretch>
            </p:blipFill>
            <p:spPr bwMode="auto">
              <a:xfrm>
                <a:off x="13031" y="1065925"/>
                <a:ext cx="2897921" cy="547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 name="Group 39"/>
            <p:cNvGrpSpPr>
              <a:grpSpLocks/>
            </p:cNvGrpSpPr>
            <p:nvPr/>
          </p:nvGrpSpPr>
          <p:grpSpPr bwMode="auto">
            <a:xfrm>
              <a:off x="0" y="2189359"/>
              <a:ext cx="3366748" cy="870501"/>
              <a:chOff x="0" y="0"/>
              <a:chExt cx="3366748" cy="870500"/>
            </a:xfrm>
          </p:grpSpPr>
          <p:sp>
            <p:nvSpPr>
              <p:cNvPr id="19" name="AutoShape 40"/>
              <p:cNvSpPr>
                <a:spLocks/>
              </p:cNvSpPr>
              <p:nvPr/>
            </p:nvSpPr>
            <p:spPr bwMode="auto">
              <a:xfrm>
                <a:off x="0" y="0"/>
                <a:ext cx="3366748" cy="87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E13337"/>
                  </a:gs>
                  <a:gs pos="20001">
                    <a:srgbClr val="DC363A"/>
                  </a:gs>
                  <a:gs pos="100000">
                    <a:srgbClr val="A8292C"/>
                  </a:gs>
                </a:gsLst>
                <a:lin ang="5400000"/>
              </a:gradFill>
              <a:ln>
                <a:noFill/>
              </a:ln>
              <a:effectLst>
                <a:outerShdw blurRad="25400" dist="127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45719" tIns="45719" rIns="45719" bIns="45719" anchor="ctr"/>
              <a:lstStyle/>
              <a:p>
                <a:pPr algn="ctr" defTabSz="561975">
                  <a:lnSpc>
                    <a:spcPct val="90000"/>
                  </a:lnSpc>
                  <a:spcBef>
                    <a:spcPts val="600"/>
                  </a:spcBef>
                </a:pPr>
                <a:endParaRPr lang="en-US" sz="900" dirty="0">
                  <a:solidFill>
                    <a:schemeClr val="bg1"/>
                  </a:solidFill>
                  <a:latin typeface="Arial" charset="0"/>
                  <a:cs typeface="Arial" charset="0"/>
                  <a:sym typeface="Arial" charset="0"/>
                </a:endParaRPr>
              </a:p>
            </p:txBody>
          </p:sp>
          <p:sp>
            <p:nvSpPr>
              <p:cNvPr id="20" name="AutoShape 41"/>
              <p:cNvSpPr>
                <a:spLocks/>
              </p:cNvSpPr>
              <p:nvPr/>
            </p:nvSpPr>
            <p:spPr bwMode="auto">
              <a:xfrm>
                <a:off x="545956" y="32349"/>
                <a:ext cx="2332508" cy="80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5" tIns="32145" rIns="32145" bIns="32145" anchor="ctr"/>
              <a:lstStyle/>
              <a:p>
                <a:pPr algn="ctr" defTabSz="561975">
                  <a:lnSpc>
                    <a:spcPct val="90000"/>
                  </a:lnSpc>
                  <a:spcBef>
                    <a:spcPts val="500"/>
                  </a:spcBef>
                  <a:buClr>
                    <a:srgbClr val="FBAD2A"/>
                  </a:buClr>
                </a:pPr>
                <a:r>
                  <a:rPr lang="en-US" sz="1200" b="1" dirty="0">
                    <a:solidFill>
                      <a:schemeClr val="bg1"/>
                    </a:solidFill>
                    <a:cs typeface="Arial" charset="0"/>
                    <a:sym typeface="Arial" charset="0"/>
                  </a:rPr>
                  <a:t>Enterprise</a:t>
                </a:r>
                <a:br>
                  <a:rPr lang="en-US" sz="1200" b="1" dirty="0">
                    <a:solidFill>
                      <a:schemeClr val="bg1"/>
                    </a:solidFill>
                    <a:cs typeface="Arial" charset="0"/>
                    <a:sym typeface="Arial" charset="0"/>
                  </a:rPr>
                </a:br>
                <a:r>
                  <a:rPr lang="en-US" sz="1200" b="1" dirty="0">
                    <a:solidFill>
                      <a:schemeClr val="bg1"/>
                    </a:solidFill>
                    <a:cs typeface="Arial" charset="0"/>
                    <a:sym typeface="Arial" charset="0"/>
                  </a:rPr>
                  <a:t>Informatics</a:t>
                </a:r>
                <a:endParaRPr lang="en-US" sz="1200" dirty="0">
                  <a:solidFill>
                    <a:schemeClr val="bg1"/>
                  </a:solidFill>
                </a:endParaRPr>
              </a:p>
            </p:txBody>
          </p:sp>
        </p:grpSp>
      </p:grpSp>
      <p:grpSp>
        <p:nvGrpSpPr>
          <p:cNvPr id="24" name="Group 21"/>
          <p:cNvGrpSpPr>
            <a:grpSpLocks/>
          </p:cNvGrpSpPr>
          <p:nvPr/>
        </p:nvGrpSpPr>
        <p:grpSpPr bwMode="auto">
          <a:xfrm>
            <a:off x="3562265" y="1216313"/>
            <a:ext cx="1969763" cy="1640435"/>
            <a:chOff x="0" y="0"/>
            <a:chExt cx="3362218" cy="3092959"/>
          </a:xfrm>
        </p:grpSpPr>
        <p:sp>
          <p:nvSpPr>
            <p:cNvPr id="25" name="AutoShape 22"/>
            <p:cNvSpPr>
              <a:spLocks/>
            </p:cNvSpPr>
            <p:nvPr/>
          </p:nvSpPr>
          <p:spPr bwMode="auto">
            <a:xfrm>
              <a:off x="0" y="0"/>
              <a:ext cx="3362217" cy="3059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82"/>
                  </a:moveTo>
                  <a:cubicBezTo>
                    <a:pt x="42" y="1298"/>
                    <a:pt x="190" y="938"/>
                    <a:pt x="424" y="648"/>
                  </a:cubicBezTo>
                  <a:cubicBezTo>
                    <a:pt x="736" y="260"/>
                    <a:pt x="1178" y="27"/>
                    <a:pt x="1649" y="0"/>
                  </a:cubicBezTo>
                  <a:lnTo>
                    <a:pt x="19910" y="0"/>
                  </a:lnTo>
                  <a:cubicBezTo>
                    <a:pt x="20351" y="31"/>
                    <a:pt x="20767" y="238"/>
                    <a:pt x="21081" y="581"/>
                  </a:cubicBezTo>
                  <a:cubicBezTo>
                    <a:pt x="21363" y="890"/>
                    <a:pt x="21545" y="1292"/>
                    <a:pt x="21600" y="1726"/>
                  </a:cubicBezTo>
                  <a:lnTo>
                    <a:pt x="21600" y="21594"/>
                  </a:lnTo>
                  <a:lnTo>
                    <a:pt x="4" y="21599"/>
                  </a:lnTo>
                  <a:lnTo>
                    <a:pt x="0" y="1682"/>
                  </a:lnTo>
                  <a:close/>
                </a:path>
              </a:pathLst>
            </a:custGeom>
            <a:gradFill rotWithShape="0">
              <a:gsLst>
                <a:gs pos="0">
                  <a:srgbClr val="939396"/>
                </a:gs>
                <a:gs pos="100000">
                  <a:srgbClr val="FFFFFF"/>
                </a:gs>
              </a:gsLst>
              <a:lin ang="5400000"/>
            </a:gradFill>
            <a:ln>
              <a:noFill/>
            </a:ln>
            <a:effectLst>
              <a:outerShdw blurRad="25400" algn="ctr" rotWithShape="0">
                <a:srgbClr val="000000">
                  <a:alpha val="4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914400">
                <a:buClr>
                  <a:srgbClr val="606062"/>
                </a:buClr>
              </a:pPr>
              <a:endParaRPr lang="en-US" sz="900" dirty="0">
                <a:solidFill>
                  <a:schemeClr val="bg1"/>
                </a:solidFill>
                <a:latin typeface="Arial" charset="0"/>
                <a:cs typeface="Arial" charset="0"/>
                <a:sym typeface="Arial" charset="0"/>
              </a:endParaRPr>
            </a:p>
          </p:txBody>
        </p:sp>
        <p:pic>
          <p:nvPicPr>
            <p:cNvPr id="26" name="Picture 23" descr="image16.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769" y="196630"/>
              <a:ext cx="2963864" cy="2203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7" name="Group 24"/>
            <p:cNvGrpSpPr>
              <a:grpSpLocks/>
            </p:cNvGrpSpPr>
            <p:nvPr/>
          </p:nvGrpSpPr>
          <p:grpSpPr bwMode="auto">
            <a:xfrm>
              <a:off x="0" y="2223626"/>
              <a:ext cx="3362218" cy="869333"/>
              <a:chOff x="0" y="33094"/>
              <a:chExt cx="3362218" cy="869334"/>
            </a:xfrm>
          </p:grpSpPr>
          <p:sp>
            <p:nvSpPr>
              <p:cNvPr id="28" name="AutoShape 25"/>
              <p:cNvSpPr>
                <a:spLocks/>
              </p:cNvSpPr>
              <p:nvPr/>
            </p:nvSpPr>
            <p:spPr bwMode="auto">
              <a:xfrm>
                <a:off x="0" y="33094"/>
                <a:ext cx="3362218" cy="869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47474"/>
                  </a:gs>
                  <a:gs pos="31168">
                    <a:srgbClr val="6A6A6B"/>
                  </a:gs>
                  <a:gs pos="62207">
                    <a:srgbClr val="606062"/>
                  </a:gs>
                  <a:gs pos="100000">
                    <a:srgbClr val="4242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defTabSz="561975">
                  <a:lnSpc>
                    <a:spcPct val="90000"/>
                  </a:lnSpc>
                  <a:spcBef>
                    <a:spcPts val="600"/>
                  </a:spcBef>
                </a:pPr>
                <a:endParaRPr lang="en-US" sz="900" dirty="0">
                  <a:solidFill>
                    <a:schemeClr val="bg1"/>
                  </a:solidFill>
                  <a:latin typeface="Arial" charset="0"/>
                  <a:cs typeface="Arial" charset="0"/>
                  <a:sym typeface="Arial" charset="0"/>
                </a:endParaRPr>
              </a:p>
            </p:txBody>
          </p:sp>
          <p:sp>
            <p:nvSpPr>
              <p:cNvPr id="29" name="AutoShape 26"/>
              <p:cNvSpPr>
                <a:spLocks/>
              </p:cNvSpPr>
              <p:nvPr/>
            </p:nvSpPr>
            <p:spPr bwMode="auto">
              <a:xfrm>
                <a:off x="271505" y="65319"/>
                <a:ext cx="2878911" cy="747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5" tIns="32145" rIns="32145" bIns="32145" anchor="ctr"/>
              <a:lstStyle/>
              <a:p>
                <a:pPr algn="ctr" defTabSz="561975">
                  <a:lnSpc>
                    <a:spcPct val="90000"/>
                  </a:lnSpc>
                  <a:spcBef>
                    <a:spcPts val="500"/>
                  </a:spcBef>
                  <a:buClr>
                    <a:srgbClr val="FBAD2A"/>
                  </a:buClr>
                </a:pPr>
                <a:r>
                  <a:rPr lang="en-US" sz="1200" b="1" dirty="0">
                    <a:solidFill>
                      <a:schemeClr val="bg1"/>
                    </a:solidFill>
                    <a:cs typeface="Arial" charset="0"/>
                    <a:sym typeface="Arial" charset="0"/>
                  </a:rPr>
                  <a:t>Life Sciences</a:t>
                </a:r>
                <a:endParaRPr lang="en-US" sz="1200" dirty="0">
                  <a:solidFill>
                    <a:schemeClr val="bg1"/>
                  </a:solidFill>
                </a:endParaRPr>
              </a:p>
            </p:txBody>
          </p:sp>
        </p:grpSp>
      </p:grpSp>
      <p:grpSp>
        <p:nvGrpSpPr>
          <p:cNvPr id="30" name="Group 9"/>
          <p:cNvGrpSpPr>
            <a:grpSpLocks/>
          </p:cNvGrpSpPr>
          <p:nvPr/>
        </p:nvGrpSpPr>
        <p:grpSpPr bwMode="auto">
          <a:xfrm>
            <a:off x="5107900" y="3720677"/>
            <a:ext cx="1969765" cy="1632457"/>
            <a:chOff x="-3" y="0"/>
            <a:chExt cx="3362220" cy="3059862"/>
          </a:xfrm>
        </p:grpSpPr>
        <p:sp>
          <p:nvSpPr>
            <p:cNvPr id="31" name="AutoShape 10"/>
            <p:cNvSpPr>
              <a:spLocks/>
            </p:cNvSpPr>
            <p:nvPr/>
          </p:nvSpPr>
          <p:spPr bwMode="auto">
            <a:xfrm>
              <a:off x="0" y="0"/>
              <a:ext cx="3362217" cy="3059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82"/>
                  </a:moveTo>
                  <a:cubicBezTo>
                    <a:pt x="42" y="1298"/>
                    <a:pt x="190" y="938"/>
                    <a:pt x="424" y="648"/>
                  </a:cubicBezTo>
                  <a:cubicBezTo>
                    <a:pt x="736" y="260"/>
                    <a:pt x="1178" y="27"/>
                    <a:pt x="1649" y="0"/>
                  </a:cubicBezTo>
                  <a:lnTo>
                    <a:pt x="19910" y="0"/>
                  </a:lnTo>
                  <a:cubicBezTo>
                    <a:pt x="20351" y="31"/>
                    <a:pt x="20767" y="238"/>
                    <a:pt x="21081" y="581"/>
                  </a:cubicBezTo>
                  <a:cubicBezTo>
                    <a:pt x="21363" y="890"/>
                    <a:pt x="21545" y="1292"/>
                    <a:pt x="21600" y="1726"/>
                  </a:cubicBezTo>
                  <a:lnTo>
                    <a:pt x="21600" y="21594"/>
                  </a:lnTo>
                  <a:lnTo>
                    <a:pt x="4" y="21599"/>
                  </a:lnTo>
                  <a:lnTo>
                    <a:pt x="0" y="1682"/>
                  </a:lnTo>
                  <a:close/>
                </a:path>
              </a:pathLst>
            </a:custGeom>
            <a:gradFill rotWithShape="0">
              <a:gsLst>
                <a:gs pos="0">
                  <a:srgbClr val="8EB7DC"/>
                </a:gs>
                <a:gs pos="100000">
                  <a:srgbClr val="FFFFFF"/>
                </a:gs>
              </a:gsLst>
              <a:lin ang="5400000"/>
            </a:gradFill>
            <a:ln>
              <a:noFill/>
            </a:ln>
            <a:effectLst>
              <a:outerShdw blurRad="25400" algn="ctr" rotWithShape="0">
                <a:srgbClr val="000000">
                  <a:alpha val="4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defTabSz="914400">
                <a:buClr>
                  <a:srgbClr val="606062"/>
                </a:buClr>
              </a:pPr>
              <a:endParaRPr lang="en-US" sz="900" dirty="0">
                <a:solidFill>
                  <a:schemeClr val="bg1"/>
                </a:solidFill>
                <a:latin typeface="Arial" charset="0"/>
                <a:cs typeface="Arial" charset="0"/>
                <a:sym typeface="Arial" charset="0"/>
              </a:endParaRPr>
            </a:p>
          </p:txBody>
        </p:sp>
        <p:pic>
          <p:nvPicPr>
            <p:cNvPr id="32" name="Picture 11" descr="image19.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01974" y="169422"/>
              <a:ext cx="2965451" cy="244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3" name="Group 12"/>
            <p:cNvGrpSpPr>
              <a:grpSpLocks/>
            </p:cNvGrpSpPr>
            <p:nvPr/>
          </p:nvGrpSpPr>
          <p:grpSpPr bwMode="auto">
            <a:xfrm>
              <a:off x="-3" y="2192094"/>
              <a:ext cx="3362218" cy="867766"/>
              <a:chOff x="-3" y="-1"/>
              <a:chExt cx="3362218" cy="867766"/>
            </a:xfrm>
          </p:grpSpPr>
          <p:sp>
            <p:nvSpPr>
              <p:cNvPr id="34" name="AutoShape 13"/>
              <p:cNvSpPr>
                <a:spLocks/>
              </p:cNvSpPr>
              <p:nvPr/>
            </p:nvSpPr>
            <p:spPr bwMode="auto">
              <a:xfrm>
                <a:off x="-3" y="-1"/>
                <a:ext cx="3362218" cy="867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6AA3DD"/>
                  </a:gs>
                  <a:gs pos="20001">
                    <a:srgbClr val="6BA3DA"/>
                  </a:gs>
                  <a:gs pos="100000">
                    <a:srgbClr val="527CA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defTabSz="561975">
                  <a:lnSpc>
                    <a:spcPct val="90000"/>
                  </a:lnSpc>
                  <a:spcBef>
                    <a:spcPts val="600"/>
                  </a:spcBef>
                </a:pPr>
                <a:endParaRPr lang="en-US" sz="900" dirty="0">
                  <a:solidFill>
                    <a:schemeClr val="bg1"/>
                  </a:solidFill>
                  <a:latin typeface="Arial" charset="0"/>
                  <a:cs typeface="Arial" charset="0"/>
                  <a:sym typeface="Arial" charset="0"/>
                </a:endParaRPr>
              </a:p>
            </p:txBody>
          </p:sp>
          <p:sp>
            <p:nvSpPr>
              <p:cNvPr id="35" name="AutoShape 14"/>
              <p:cNvSpPr>
                <a:spLocks/>
              </p:cNvSpPr>
              <p:nvPr/>
            </p:nvSpPr>
            <p:spPr bwMode="auto">
              <a:xfrm>
                <a:off x="744425" y="203621"/>
                <a:ext cx="2002965" cy="4605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5" tIns="32145" rIns="32145" bIns="32145" anchor="ctr"/>
              <a:lstStyle/>
              <a:p>
                <a:pPr algn="ctr" defTabSz="561975">
                  <a:lnSpc>
                    <a:spcPct val="90000"/>
                  </a:lnSpc>
                  <a:spcBef>
                    <a:spcPts val="500"/>
                  </a:spcBef>
                  <a:buClr>
                    <a:srgbClr val="FBAD2A"/>
                  </a:buClr>
                </a:pPr>
                <a:r>
                  <a:rPr lang="en-US" sz="1200" b="1" dirty="0">
                    <a:solidFill>
                      <a:schemeClr val="bg1"/>
                    </a:solidFill>
                    <a:cs typeface="Arial" charset="0"/>
                    <a:sym typeface="Arial" charset="0"/>
                  </a:rPr>
                  <a:t>Oncology</a:t>
                </a:r>
                <a:endParaRPr lang="en-US" sz="1200" dirty="0">
                  <a:solidFill>
                    <a:schemeClr val="bg1"/>
                  </a:solidFill>
                </a:endParaRPr>
              </a:p>
            </p:txBody>
          </p:sp>
        </p:grpSp>
      </p:grpSp>
      <p:sp>
        <p:nvSpPr>
          <p:cNvPr id="36" name="TextBox 35"/>
          <p:cNvSpPr txBox="1"/>
          <p:nvPr/>
        </p:nvSpPr>
        <p:spPr>
          <a:xfrm>
            <a:off x="3124200" y="2970708"/>
            <a:ext cx="2946399" cy="276999"/>
          </a:xfrm>
          <a:prstGeom prst="rect">
            <a:avLst/>
          </a:prstGeom>
          <a:noFill/>
        </p:spPr>
        <p:txBody>
          <a:bodyPr wrap="square" rtlCol="0">
            <a:spAutoFit/>
          </a:bodyPr>
          <a:lstStyle/>
          <a:p>
            <a:pPr algn="ctr"/>
            <a:r>
              <a:rPr lang="en-US" sz="1200" dirty="0" smtClean="0"/>
              <a:t>Core, life sciences focused products</a:t>
            </a:r>
            <a:endParaRPr lang="en-US" sz="1200" dirty="0"/>
          </a:p>
        </p:txBody>
      </p:sp>
      <p:sp>
        <p:nvSpPr>
          <p:cNvPr id="37" name="TextBox 36"/>
          <p:cNvSpPr txBox="1"/>
          <p:nvPr/>
        </p:nvSpPr>
        <p:spPr>
          <a:xfrm>
            <a:off x="7162801" y="5565505"/>
            <a:ext cx="1981200" cy="646331"/>
          </a:xfrm>
          <a:prstGeom prst="rect">
            <a:avLst/>
          </a:prstGeom>
          <a:noFill/>
        </p:spPr>
        <p:txBody>
          <a:bodyPr wrap="square" rtlCol="0">
            <a:spAutoFit/>
          </a:bodyPr>
          <a:lstStyle/>
          <a:p>
            <a:r>
              <a:rPr lang="en-US" sz="1200" dirty="0" smtClean="0"/>
              <a:t>Integrated genomics solutions for reproductive &amp; genetic health</a:t>
            </a:r>
            <a:endParaRPr lang="en-US" sz="1200" dirty="0"/>
          </a:p>
        </p:txBody>
      </p:sp>
      <p:sp>
        <p:nvSpPr>
          <p:cNvPr id="38" name="TextBox 37"/>
          <p:cNvSpPr txBox="1"/>
          <p:nvPr/>
        </p:nvSpPr>
        <p:spPr>
          <a:xfrm>
            <a:off x="0" y="5657838"/>
            <a:ext cx="2070100" cy="461665"/>
          </a:xfrm>
          <a:prstGeom prst="rect">
            <a:avLst/>
          </a:prstGeom>
          <a:noFill/>
        </p:spPr>
        <p:txBody>
          <a:bodyPr wrap="square" rtlCol="0">
            <a:spAutoFit/>
          </a:bodyPr>
          <a:lstStyle/>
          <a:p>
            <a:r>
              <a:rPr lang="en-US" sz="1200" dirty="0" smtClean="0"/>
              <a:t>Identify &amp; incubate new market opportunities</a:t>
            </a:r>
            <a:endParaRPr lang="en-US" sz="1200" dirty="0"/>
          </a:p>
        </p:txBody>
      </p:sp>
      <p:sp>
        <p:nvSpPr>
          <p:cNvPr id="39" name="Rectangle 38"/>
          <p:cNvSpPr/>
          <p:nvPr/>
        </p:nvSpPr>
        <p:spPr>
          <a:xfrm>
            <a:off x="2166141" y="5473172"/>
            <a:ext cx="1935959" cy="830997"/>
          </a:xfrm>
          <a:prstGeom prst="rect">
            <a:avLst/>
          </a:prstGeom>
        </p:spPr>
        <p:txBody>
          <a:bodyPr wrap="square">
            <a:spAutoFit/>
          </a:bodyPr>
          <a:lstStyle/>
          <a:p>
            <a:r>
              <a:rPr lang="en-US" sz="1200" dirty="0"/>
              <a:t>Enable storing, analyzing, understanding and sharing  of genomic and phenotypic information</a:t>
            </a:r>
          </a:p>
        </p:txBody>
      </p:sp>
      <p:sp>
        <p:nvSpPr>
          <p:cNvPr id="40" name="Rectangle 39"/>
          <p:cNvSpPr/>
          <p:nvPr/>
        </p:nvSpPr>
        <p:spPr>
          <a:xfrm>
            <a:off x="5081776" y="5508566"/>
            <a:ext cx="1979424" cy="760208"/>
          </a:xfrm>
          <a:prstGeom prst="rect">
            <a:avLst/>
          </a:prstGeom>
        </p:spPr>
        <p:txBody>
          <a:bodyPr wrap="square">
            <a:spAutoFit/>
          </a:bodyPr>
          <a:lstStyle/>
          <a:p>
            <a:pPr defTabSz="406286">
              <a:lnSpc>
                <a:spcPct val="90000"/>
              </a:lnSpc>
              <a:spcAft>
                <a:spcPct val="35000"/>
              </a:spcAft>
            </a:pPr>
            <a:r>
              <a:rPr lang="en-US" sz="1200" dirty="0" smtClean="0"/>
              <a:t>Develop </a:t>
            </a:r>
            <a:r>
              <a:rPr lang="en-US" sz="1200" dirty="0"/>
              <a:t>solutions across the  spectrum of cancer management using our technology</a:t>
            </a:r>
          </a:p>
        </p:txBody>
      </p:sp>
    </p:spTree>
    <p:extLst>
      <p:ext uri="{BB962C8B-B14F-4D97-AF65-F5344CB8AC3E}">
        <p14:creationId xmlns:p14="http://schemas.microsoft.com/office/powerpoint/2010/main" val="36963680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9422616"/>
              </p:ext>
            </p:extLst>
          </p:nvPr>
        </p:nvGraphicFramePr>
        <p:xfrm>
          <a:off x="457199" y="1166648"/>
          <a:ext cx="8339959" cy="4583912"/>
        </p:xfrm>
        <a:graphic>
          <a:graphicData uri="http://schemas.openxmlformats.org/drawingml/2006/table">
            <a:tbl>
              <a:tblPr firstRow="1" bandRow="1">
                <a:tableStyleId>{21E4AEA4-8DFA-4A89-87EB-49C32662AFE0}</a:tableStyleId>
              </a:tblPr>
              <a:tblGrid>
                <a:gridCol w="4182066"/>
                <a:gridCol w="4157893"/>
              </a:tblGrid>
              <a:tr h="420384">
                <a:tc>
                  <a:txBody>
                    <a:bodyPr/>
                    <a:lstStyle/>
                    <a:p>
                      <a:r>
                        <a:rPr lang="en-US" dirty="0" smtClean="0"/>
                        <a:t>Current State</a:t>
                      </a:r>
                      <a:endParaRPr lang="en-US" dirty="0"/>
                    </a:p>
                  </a:txBody>
                  <a:tcPr/>
                </a:tc>
                <a:tc>
                  <a:txBody>
                    <a:bodyPr/>
                    <a:lstStyle/>
                    <a:p>
                      <a:r>
                        <a:rPr lang="en-US" dirty="0" smtClean="0"/>
                        <a:t>Future State</a:t>
                      </a:r>
                      <a:endParaRPr lang="en-US" dirty="0"/>
                    </a:p>
                  </a:txBody>
                  <a:tcPr/>
                </a:tc>
              </a:tr>
              <a:tr h="420384">
                <a:tc>
                  <a:txBody>
                    <a:bodyPr/>
                    <a:lstStyle/>
                    <a:p>
                      <a:r>
                        <a:rPr lang="en-US" dirty="0" smtClean="0"/>
                        <a:t>DIY tool</a:t>
                      </a:r>
                      <a:r>
                        <a:rPr lang="en-US" baseline="0" dirty="0" smtClean="0"/>
                        <a:t> integrations the norm</a:t>
                      </a:r>
                      <a:endParaRPr lang="en-US" dirty="0"/>
                    </a:p>
                  </a:txBody>
                  <a:tcPr/>
                </a:tc>
                <a:tc>
                  <a:txBody>
                    <a:bodyPr/>
                    <a:lstStyle/>
                    <a:p>
                      <a:r>
                        <a:rPr lang="en-US" dirty="0" smtClean="0"/>
                        <a:t>Standardized workflows</a:t>
                      </a:r>
                      <a:endParaRPr lang="en-US" dirty="0"/>
                    </a:p>
                  </a:txBody>
                  <a:tcPr/>
                </a:tc>
              </a:tr>
              <a:tr h="725594">
                <a:tc>
                  <a:txBody>
                    <a:bodyPr/>
                    <a:lstStyle/>
                    <a:p>
                      <a:r>
                        <a:rPr lang="en-US" dirty="0" smtClean="0"/>
                        <a:t>Dozens of disparate software products</a:t>
                      </a:r>
                      <a:endParaRPr lang="en-US" dirty="0"/>
                    </a:p>
                  </a:txBody>
                  <a:tcPr/>
                </a:tc>
                <a:tc>
                  <a:txBody>
                    <a:bodyPr/>
                    <a:lstStyle/>
                    <a:p>
                      <a:r>
                        <a:rPr lang="en-US" dirty="0" smtClean="0"/>
                        <a:t>Secure</a:t>
                      </a:r>
                      <a:r>
                        <a:rPr lang="en-US" baseline="0" dirty="0" smtClean="0"/>
                        <a:t> and i</a:t>
                      </a:r>
                      <a:r>
                        <a:rPr lang="en-US" dirty="0" smtClean="0"/>
                        <a:t>ntegrated (SaaS) solutions</a:t>
                      </a:r>
                      <a:endParaRPr lang="en-US" dirty="0"/>
                    </a:p>
                  </a:txBody>
                  <a:tcPr/>
                </a:tc>
              </a:tr>
              <a:tr h="725594">
                <a:tc>
                  <a:txBody>
                    <a:bodyPr/>
                    <a:lstStyle/>
                    <a:p>
                      <a:r>
                        <a:rPr lang="en-US" dirty="0" smtClean="0"/>
                        <a:t>Analysis infrastructure on premise</a:t>
                      </a:r>
                      <a:endParaRPr lang="en-US" dirty="0"/>
                    </a:p>
                  </a:txBody>
                  <a:tcPr/>
                </a:tc>
                <a:tc>
                  <a:txBody>
                    <a:bodyPr/>
                    <a:lstStyle/>
                    <a:p>
                      <a:r>
                        <a:rPr lang="en-US" dirty="0" smtClean="0"/>
                        <a:t>Economies of scale in regional “clouds”</a:t>
                      </a:r>
                      <a:endParaRPr lang="en-US" dirty="0"/>
                    </a:p>
                  </a:txBody>
                  <a:tcPr/>
                </a:tc>
              </a:tr>
              <a:tr h="420384">
                <a:tc>
                  <a:txBody>
                    <a:bodyPr/>
                    <a:lstStyle/>
                    <a:p>
                      <a:r>
                        <a:rPr lang="en-US" dirty="0" smtClean="0"/>
                        <a:t>Thousands of known/useful genomes</a:t>
                      </a:r>
                      <a:endParaRPr lang="en-US" dirty="0"/>
                    </a:p>
                  </a:txBody>
                  <a:tcPr/>
                </a:tc>
                <a:tc>
                  <a:txBody>
                    <a:bodyPr/>
                    <a:lstStyle/>
                    <a:p>
                      <a:r>
                        <a:rPr lang="en-US" dirty="0" smtClean="0"/>
                        <a:t>100,000+</a:t>
                      </a:r>
                      <a:r>
                        <a:rPr lang="en-US" baseline="0" dirty="0" smtClean="0"/>
                        <a:t> genomes public and private</a:t>
                      </a:r>
                      <a:endParaRPr lang="en-US" dirty="0"/>
                    </a:p>
                  </a:txBody>
                  <a:tcPr/>
                </a:tc>
              </a:tr>
              <a:tr h="420384">
                <a:tc>
                  <a:txBody>
                    <a:bodyPr/>
                    <a:lstStyle/>
                    <a:p>
                      <a:r>
                        <a:rPr lang="en-US" dirty="0" smtClean="0"/>
                        <a:t>Limited</a:t>
                      </a:r>
                      <a:r>
                        <a:rPr lang="en-US" baseline="0" dirty="0" smtClean="0"/>
                        <a:t> –</a:t>
                      </a:r>
                      <a:r>
                        <a:rPr lang="en-US" baseline="0" dirty="0" err="1" smtClean="0"/>
                        <a:t>omics</a:t>
                      </a:r>
                      <a:r>
                        <a:rPr lang="en-US" baseline="0" dirty="0" smtClean="0"/>
                        <a:t> per subject</a:t>
                      </a:r>
                      <a:endParaRPr lang="en-US" dirty="0"/>
                    </a:p>
                  </a:txBody>
                  <a:tcPr/>
                </a:tc>
                <a:tc>
                  <a:txBody>
                    <a:bodyPr/>
                    <a:lstStyle/>
                    <a:p>
                      <a:r>
                        <a:rPr lang="en-US" dirty="0" smtClean="0"/>
                        <a:t>Rich time series to analyze</a:t>
                      </a:r>
                      <a:endParaRPr lang="en-US" dirty="0"/>
                    </a:p>
                  </a:txBody>
                  <a:tcPr/>
                </a:tc>
              </a:tr>
              <a:tr h="725594">
                <a:tc>
                  <a:txBody>
                    <a:bodyPr/>
                    <a:lstStyle/>
                    <a:p>
                      <a:r>
                        <a:rPr lang="en-US" dirty="0" smtClean="0"/>
                        <a:t>Largely unregulated (research)</a:t>
                      </a:r>
                      <a:endParaRPr lang="en-US" dirty="0"/>
                    </a:p>
                  </a:txBody>
                  <a:tcPr/>
                </a:tc>
                <a:tc>
                  <a:txBody>
                    <a:bodyPr/>
                    <a:lstStyle/>
                    <a:p>
                      <a:r>
                        <a:rPr lang="en-US" dirty="0" smtClean="0"/>
                        <a:t>Clinical/regulated</a:t>
                      </a:r>
                      <a:r>
                        <a:rPr lang="en-US" baseline="0" dirty="0" smtClean="0"/>
                        <a:t> quality and robustness</a:t>
                      </a:r>
                      <a:endParaRPr lang="en-US" dirty="0"/>
                    </a:p>
                  </a:txBody>
                  <a:tcPr/>
                </a:tc>
              </a:tr>
              <a:tr h="725594">
                <a:tc>
                  <a:txBody>
                    <a:bodyPr/>
                    <a:lstStyle/>
                    <a:p>
                      <a:r>
                        <a:rPr lang="en-US" dirty="0" smtClean="0"/>
                        <a:t>Samples are analyzed</a:t>
                      </a:r>
                      <a:r>
                        <a:rPr lang="en-US" baseline="0" dirty="0" smtClean="0"/>
                        <a:t> </a:t>
                      </a:r>
                      <a:r>
                        <a:rPr lang="en-US" dirty="0" smtClean="0"/>
                        <a:t>by </a:t>
                      </a:r>
                      <a:r>
                        <a:rPr lang="en-US" dirty="0" err="1" smtClean="0"/>
                        <a:t>bioinformaticians</a:t>
                      </a:r>
                      <a:endParaRPr lang="en-US" dirty="0"/>
                    </a:p>
                  </a:txBody>
                  <a:tcPr/>
                </a:tc>
                <a:tc>
                  <a:txBody>
                    <a:bodyPr/>
                    <a:lstStyle/>
                    <a:p>
                      <a:r>
                        <a:rPr lang="en-US" dirty="0" smtClean="0"/>
                        <a:t>Dynamic cohort analysis widely accessible</a:t>
                      </a:r>
                      <a:endParaRPr lang="en-US" dirty="0"/>
                    </a:p>
                  </a:txBody>
                  <a:tcPr/>
                </a:tc>
              </a:tr>
            </a:tbl>
          </a:graphicData>
        </a:graphic>
      </p:graphicFrame>
      <p:sp>
        <p:nvSpPr>
          <p:cNvPr id="3" name="Title 2"/>
          <p:cNvSpPr>
            <a:spLocks noGrp="1"/>
          </p:cNvSpPr>
          <p:nvPr>
            <p:ph type="title"/>
          </p:nvPr>
        </p:nvSpPr>
        <p:spPr/>
        <p:txBody>
          <a:bodyPr/>
          <a:lstStyle/>
          <a:p>
            <a:pPr algn="ctr"/>
            <a:r>
              <a:rPr lang="en-US" dirty="0" smtClean="0"/>
              <a:t>Big Data Informatics Market</a:t>
            </a:r>
            <a:endParaRPr lang="en-US" dirty="0"/>
          </a:p>
        </p:txBody>
      </p:sp>
    </p:spTree>
    <p:extLst>
      <p:ext uri="{BB962C8B-B14F-4D97-AF65-F5344CB8AC3E}">
        <p14:creationId xmlns:p14="http://schemas.microsoft.com/office/powerpoint/2010/main" val="235865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18898" y="960646"/>
            <a:ext cx="6655474" cy="5211553"/>
          </a:xfrm>
          <a:custGeom>
            <a:avLst/>
            <a:gdLst>
              <a:gd name="connsiteX0" fmla="*/ 0 w 4191000"/>
              <a:gd name="connsiteY0" fmla="*/ 0 h 4726426"/>
              <a:gd name="connsiteX1" fmla="*/ 4191000 w 4191000"/>
              <a:gd name="connsiteY1" fmla="*/ 0 h 4726426"/>
              <a:gd name="connsiteX2" fmla="*/ 4191000 w 4191000"/>
              <a:gd name="connsiteY2" fmla="*/ 4726426 h 4726426"/>
              <a:gd name="connsiteX3" fmla="*/ 0 w 4191000"/>
              <a:gd name="connsiteY3" fmla="*/ 4726426 h 4726426"/>
              <a:gd name="connsiteX4" fmla="*/ 0 w 4191000"/>
              <a:gd name="connsiteY4" fmla="*/ 0 h 4726426"/>
              <a:gd name="connsiteX0" fmla="*/ 2033752 w 6224752"/>
              <a:gd name="connsiteY0" fmla="*/ 0 h 4962909"/>
              <a:gd name="connsiteX1" fmla="*/ 6224752 w 6224752"/>
              <a:gd name="connsiteY1" fmla="*/ 0 h 4962909"/>
              <a:gd name="connsiteX2" fmla="*/ 6224752 w 6224752"/>
              <a:gd name="connsiteY2" fmla="*/ 4726426 h 4962909"/>
              <a:gd name="connsiteX3" fmla="*/ 0 w 6224752"/>
              <a:gd name="connsiteY3" fmla="*/ 4962909 h 4962909"/>
              <a:gd name="connsiteX4" fmla="*/ 2033752 w 6224752"/>
              <a:gd name="connsiteY4" fmla="*/ 0 h 4962909"/>
              <a:gd name="connsiteX0" fmla="*/ 2033752 w 6224752"/>
              <a:gd name="connsiteY0" fmla="*/ 0 h 4962909"/>
              <a:gd name="connsiteX1" fmla="*/ 6224752 w 6224752"/>
              <a:gd name="connsiteY1" fmla="*/ 0 h 4962909"/>
              <a:gd name="connsiteX2" fmla="*/ 3796863 w 6224752"/>
              <a:gd name="connsiteY2" fmla="*/ 4962908 h 4962909"/>
              <a:gd name="connsiteX3" fmla="*/ 0 w 6224752"/>
              <a:gd name="connsiteY3" fmla="*/ 4962909 h 4962909"/>
              <a:gd name="connsiteX4" fmla="*/ 2033752 w 6224752"/>
              <a:gd name="connsiteY4" fmla="*/ 0 h 4962909"/>
              <a:gd name="connsiteX0" fmla="*/ 3294993 w 6224752"/>
              <a:gd name="connsiteY0" fmla="*/ 1702676 h 4962909"/>
              <a:gd name="connsiteX1" fmla="*/ 6224752 w 6224752"/>
              <a:gd name="connsiteY1" fmla="*/ 0 h 4962909"/>
              <a:gd name="connsiteX2" fmla="*/ 3796863 w 6224752"/>
              <a:gd name="connsiteY2" fmla="*/ 4962908 h 4962909"/>
              <a:gd name="connsiteX3" fmla="*/ 0 w 6224752"/>
              <a:gd name="connsiteY3" fmla="*/ 4962909 h 4962909"/>
              <a:gd name="connsiteX4" fmla="*/ 3294993 w 6224752"/>
              <a:gd name="connsiteY4" fmla="*/ 1702676 h 4962909"/>
              <a:gd name="connsiteX0" fmla="*/ 3294993 w 5278821"/>
              <a:gd name="connsiteY0" fmla="*/ 31531 h 3291764"/>
              <a:gd name="connsiteX1" fmla="*/ 5278821 w 5278821"/>
              <a:gd name="connsiteY1" fmla="*/ 0 h 3291764"/>
              <a:gd name="connsiteX2" fmla="*/ 3796863 w 5278821"/>
              <a:gd name="connsiteY2" fmla="*/ 3291763 h 3291764"/>
              <a:gd name="connsiteX3" fmla="*/ 0 w 5278821"/>
              <a:gd name="connsiteY3" fmla="*/ 3291764 h 3291764"/>
              <a:gd name="connsiteX4" fmla="*/ 3294993 w 5278821"/>
              <a:gd name="connsiteY4" fmla="*/ 31531 h 3291764"/>
              <a:gd name="connsiteX0" fmla="*/ 4099035 w 5278821"/>
              <a:gd name="connsiteY0" fmla="*/ 15766 h 3291764"/>
              <a:gd name="connsiteX1" fmla="*/ 5278821 w 5278821"/>
              <a:gd name="connsiteY1" fmla="*/ 0 h 3291764"/>
              <a:gd name="connsiteX2" fmla="*/ 3796863 w 5278821"/>
              <a:gd name="connsiteY2" fmla="*/ 3291763 h 3291764"/>
              <a:gd name="connsiteX3" fmla="*/ 0 w 5278821"/>
              <a:gd name="connsiteY3" fmla="*/ 3291764 h 3291764"/>
              <a:gd name="connsiteX4" fmla="*/ 4099035 w 5278821"/>
              <a:gd name="connsiteY4" fmla="*/ 15766 h 3291764"/>
              <a:gd name="connsiteX0" fmla="*/ 4099035 w 5263055"/>
              <a:gd name="connsiteY0" fmla="*/ 0 h 3275998"/>
              <a:gd name="connsiteX1" fmla="*/ 5263055 w 5263055"/>
              <a:gd name="connsiteY1" fmla="*/ 0 h 3275998"/>
              <a:gd name="connsiteX2" fmla="*/ 3796863 w 5263055"/>
              <a:gd name="connsiteY2" fmla="*/ 3275997 h 3275998"/>
              <a:gd name="connsiteX3" fmla="*/ 0 w 5263055"/>
              <a:gd name="connsiteY3" fmla="*/ 3275998 h 3275998"/>
              <a:gd name="connsiteX4" fmla="*/ 4099035 w 5263055"/>
              <a:gd name="connsiteY4" fmla="*/ 0 h 3275998"/>
              <a:gd name="connsiteX0" fmla="*/ 4099035 w 5798764"/>
              <a:gd name="connsiteY0" fmla="*/ 0 h 3275998"/>
              <a:gd name="connsiteX1" fmla="*/ 5798764 w 5798764"/>
              <a:gd name="connsiteY1" fmla="*/ 0 h 3275998"/>
              <a:gd name="connsiteX2" fmla="*/ 3796863 w 5798764"/>
              <a:gd name="connsiteY2" fmla="*/ 3275997 h 3275998"/>
              <a:gd name="connsiteX3" fmla="*/ 0 w 5798764"/>
              <a:gd name="connsiteY3" fmla="*/ 3275998 h 3275998"/>
              <a:gd name="connsiteX4" fmla="*/ 4099035 w 5798764"/>
              <a:gd name="connsiteY4" fmla="*/ 0 h 3275998"/>
              <a:gd name="connsiteX0" fmla="*/ 4318813 w 5798764"/>
              <a:gd name="connsiteY0" fmla="*/ 0 h 3275998"/>
              <a:gd name="connsiteX1" fmla="*/ 5798764 w 5798764"/>
              <a:gd name="connsiteY1" fmla="*/ 0 h 3275998"/>
              <a:gd name="connsiteX2" fmla="*/ 3796863 w 5798764"/>
              <a:gd name="connsiteY2" fmla="*/ 3275997 h 3275998"/>
              <a:gd name="connsiteX3" fmla="*/ 0 w 5798764"/>
              <a:gd name="connsiteY3" fmla="*/ 3275998 h 3275998"/>
              <a:gd name="connsiteX4" fmla="*/ 4318813 w 5798764"/>
              <a:gd name="connsiteY4" fmla="*/ 0 h 327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764" h="3275998">
                <a:moveTo>
                  <a:pt x="4318813" y="0"/>
                </a:moveTo>
                <a:lnTo>
                  <a:pt x="5798764" y="0"/>
                </a:lnTo>
                <a:lnTo>
                  <a:pt x="3796863" y="3275997"/>
                </a:lnTo>
                <a:lnTo>
                  <a:pt x="0" y="3275998"/>
                </a:lnTo>
                <a:lnTo>
                  <a:pt x="4318813" y="0"/>
                </a:lnTo>
                <a:close/>
              </a:path>
            </a:pathLst>
          </a:custGeom>
          <a:gradFill flip="none" rotWithShape="1">
            <a:gsLst>
              <a:gs pos="0">
                <a:schemeClr val="accent2">
                  <a:lumMod val="40000"/>
                  <a:lumOff val="60000"/>
                </a:schemeClr>
              </a:gs>
              <a:gs pos="100000">
                <a:schemeClr val="accent2">
                  <a:lumMod val="20000"/>
                  <a:lumOff val="8000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lstStyle/>
          <a:p>
            <a:r>
              <a:rPr lang="en-US" dirty="0" smtClean="0"/>
              <a:t>What’s Standing in the Way?</a:t>
            </a:r>
            <a:endParaRPr lang="en-US" dirty="0"/>
          </a:p>
        </p:txBody>
      </p:sp>
      <p:pic>
        <p:nvPicPr>
          <p:cNvPr id="2050" name="Picture 2" descr="C:\Users\alui\Desktop\ScottKahn\Hurdle.pn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321970" y="503446"/>
            <a:ext cx="1417901" cy="914400"/>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Rectangle 25"/>
          <p:cNvSpPr/>
          <p:nvPr/>
        </p:nvSpPr>
        <p:spPr>
          <a:xfrm>
            <a:off x="6658075" y="443776"/>
            <a:ext cx="745718" cy="253916"/>
          </a:xfrm>
          <a:prstGeom prst="rect">
            <a:avLst/>
          </a:prstGeom>
        </p:spPr>
        <p:txBody>
          <a:bodyPr wrap="none">
            <a:spAutoFit/>
          </a:bodyPr>
          <a:lstStyle/>
          <a:p>
            <a:pPr algn="ctr"/>
            <a:r>
              <a:rPr lang="en-GB" sz="1050" b="1" dirty="0" smtClean="0">
                <a:solidFill>
                  <a:schemeClr val="accent2">
                    <a:lumMod val="75000"/>
                  </a:schemeClr>
                </a:solidFill>
              </a:rPr>
              <a:t>Usability</a:t>
            </a:r>
            <a:endParaRPr lang="en-US" sz="1050" b="1" dirty="0">
              <a:solidFill>
                <a:schemeClr val="accent2">
                  <a:lumMod val="75000"/>
                </a:schemeClr>
              </a:solidFill>
            </a:endParaRPr>
          </a:p>
        </p:txBody>
      </p:sp>
      <p:pic>
        <p:nvPicPr>
          <p:cNvPr id="13" name="Picture 2" descr="C:\Users\alui\Desktop\ScottKahn\Hurdle.pn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029200" y="1116200"/>
            <a:ext cx="2187835" cy="1627000"/>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5344709" y="1058160"/>
            <a:ext cx="1556837" cy="307777"/>
          </a:xfrm>
          <a:prstGeom prst="rect">
            <a:avLst/>
          </a:prstGeom>
        </p:spPr>
        <p:txBody>
          <a:bodyPr wrap="none">
            <a:spAutoFit/>
          </a:bodyPr>
          <a:lstStyle/>
          <a:p>
            <a:pPr algn="ctr"/>
            <a:r>
              <a:rPr lang="en-US" sz="1400" b="1" dirty="0" smtClean="0">
                <a:solidFill>
                  <a:schemeClr val="accent2">
                    <a:lumMod val="75000"/>
                  </a:schemeClr>
                </a:solidFill>
              </a:rPr>
              <a:t>IT Infrastructure</a:t>
            </a:r>
            <a:endParaRPr lang="en-US" sz="1400" b="1" dirty="0">
              <a:solidFill>
                <a:schemeClr val="accent2">
                  <a:lumMod val="75000"/>
                </a:schemeClr>
              </a:solidFill>
            </a:endParaRPr>
          </a:p>
        </p:txBody>
      </p:sp>
      <p:pic>
        <p:nvPicPr>
          <p:cNvPr id="12" name="Picture 2" descr="C:\Users\alui\Desktop\ScottKahn\Hurdle.pn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505200" y="2133600"/>
            <a:ext cx="2928235" cy="2194560"/>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3820844" y="2115134"/>
            <a:ext cx="2544287" cy="369332"/>
          </a:xfrm>
          <a:prstGeom prst="rect">
            <a:avLst/>
          </a:prstGeom>
        </p:spPr>
        <p:txBody>
          <a:bodyPr wrap="none">
            <a:spAutoFit/>
          </a:bodyPr>
          <a:lstStyle/>
          <a:p>
            <a:pPr algn="ctr"/>
            <a:r>
              <a:rPr lang="en-US" b="1" dirty="0" smtClean="0">
                <a:solidFill>
                  <a:schemeClr val="accent2">
                    <a:lumMod val="75000"/>
                  </a:schemeClr>
                </a:solidFill>
              </a:rPr>
              <a:t>Leverage public </a:t>
            </a:r>
            <a:r>
              <a:rPr lang="en-US" b="1" dirty="0">
                <a:solidFill>
                  <a:schemeClr val="accent2">
                    <a:lumMod val="75000"/>
                  </a:schemeClr>
                </a:solidFill>
              </a:rPr>
              <a:t>data </a:t>
            </a:r>
          </a:p>
        </p:txBody>
      </p:sp>
      <p:pic>
        <p:nvPicPr>
          <p:cNvPr id="15" name="Picture 2" descr="C:\Users\alui\Desktop\ScottKahn\Hurdle.png"/>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981200" y="3698523"/>
            <a:ext cx="3544751" cy="22860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28483" y="3657600"/>
            <a:ext cx="1850185" cy="430887"/>
          </a:xfrm>
          <a:prstGeom prst="rect">
            <a:avLst/>
          </a:prstGeom>
        </p:spPr>
        <p:txBody>
          <a:bodyPr wrap="none">
            <a:spAutoFit/>
          </a:bodyPr>
          <a:lstStyle/>
          <a:p>
            <a:pPr algn="ctr"/>
            <a:r>
              <a:rPr lang="en-US" sz="2200" b="1" dirty="0">
                <a:solidFill>
                  <a:schemeClr val="accent2">
                    <a:lumMod val="75000"/>
                  </a:schemeClr>
                </a:solidFill>
              </a:rPr>
              <a:t>Aggregation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84" y="1739118"/>
            <a:ext cx="2285508" cy="1117834"/>
          </a:xfrm>
          <a:prstGeom prst="rect">
            <a:avLst/>
          </a:prstGeom>
        </p:spPr>
      </p:pic>
      <p:sp>
        <p:nvSpPr>
          <p:cNvPr id="6" name="Right Arrow 5"/>
          <p:cNvSpPr/>
          <p:nvPr/>
        </p:nvSpPr>
        <p:spPr bwMode="auto">
          <a:xfrm rot="21274685">
            <a:off x="2529610" y="2200236"/>
            <a:ext cx="809981" cy="363521"/>
          </a:xfrm>
          <a:prstGeom prst="rightArrow">
            <a:avLst>
              <a:gd name="adj1" fmla="val 50000"/>
              <a:gd name="adj2" fmla="val 63013"/>
            </a:avLst>
          </a:prstGeom>
          <a:gradFill flip="none" rotWithShape="1">
            <a:gsLst>
              <a:gs pos="0">
                <a:srgbClr val="DCDCDD"/>
              </a:gs>
              <a:gs pos="100000">
                <a:schemeClr val="bg2">
                  <a:lumMod val="20000"/>
                  <a:lumOff val="80000"/>
                </a:schemeClr>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400" dirty="0" smtClean="0">
              <a:solidFill>
                <a:srgbClr val="4D4D4F"/>
              </a:solidFill>
              <a:latin typeface="Arial" charset="0"/>
            </a:endParaRPr>
          </a:p>
        </p:txBody>
      </p:sp>
      <p:sp>
        <p:nvSpPr>
          <p:cNvPr id="17" name="Right Arrow 16"/>
          <p:cNvSpPr/>
          <p:nvPr/>
        </p:nvSpPr>
        <p:spPr bwMode="auto">
          <a:xfrm rot="3301104">
            <a:off x="1491996" y="3072263"/>
            <a:ext cx="978408" cy="484632"/>
          </a:xfrm>
          <a:prstGeom prst="rightArrow">
            <a:avLst>
              <a:gd name="adj1" fmla="val 50000"/>
              <a:gd name="adj2" fmla="val 63013"/>
            </a:avLst>
          </a:prstGeom>
          <a:gradFill flip="none" rotWithShape="1">
            <a:gsLst>
              <a:gs pos="0">
                <a:srgbClr val="DCDCDD"/>
              </a:gs>
              <a:gs pos="100000">
                <a:schemeClr val="bg2">
                  <a:lumMod val="20000"/>
                  <a:lumOff val="80000"/>
                </a:schemeClr>
              </a:gs>
            </a:gsLst>
            <a:lin ang="54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400" dirty="0" smtClean="0">
              <a:solidFill>
                <a:srgbClr val="4D4D4F"/>
              </a:solidFill>
              <a:latin typeface="Arial" charset="0"/>
            </a:endParaRPr>
          </a:p>
        </p:txBody>
      </p:sp>
    </p:spTree>
    <p:extLst>
      <p:ext uri="{BB962C8B-B14F-4D97-AF65-F5344CB8AC3E}">
        <p14:creationId xmlns:p14="http://schemas.microsoft.com/office/powerpoint/2010/main" val="254338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additive="base">
                                        <p:cTn id="57" dur="500" fill="hold"/>
                                        <p:tgtEl>
                                          <p:spTgt spid="2050"/>
                                        </p:tgtEl>
                                        <p:attrNameLst>
                                          <p:attrName>ppt_x</p:attrName>
                                        </p:attrNameLst>
                                      </p:cBhvr>
                                      <p:tavLst>
                                        <p:tav tm="0">
                                          <p:val>
                                            <p:strVal val="#ppt_x"/>
                                          </p:val>
                                        </p:tav>
                                        <p:tav tm="100000">
                                          <p:val>
                                            <p:strVal val="#ppt_x"/>
                                          </p:val>
                                        </p:tav>
                                      </p:tavLst>
                                    </p:anim>
                                    <p:anim calcmode="lin" valueType="num">
                                      <p:cBhvr additive="base">
                                        <p:cTn id="58" dur="500" fill="hold"/>
                                        <p:tgtEl>
                                          <p:spTgt spid="20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0" grpId="0"/>
      <p:bldP spid="21" grpId="0"/>
      <p:bldP spid="16" grpId="0"/>
      <p:bldP spid="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1435608"/>
            <a:ext cx="5116697" cy="4882896"/>
          </a:xfrm>
        </p:spPr>
        <p:txBody>
          <a:bodyPr/>
          <a:lstStyle/>
          <a:p>
            <a:r>
              <a:rPr lang="en-US" dirty="0" smtClean="0"/>
              <a:t>Give insight into predispositions</a:t>
            </a:r>
            <a:br>
              <a:rPr lang="en-US" dirty="0" smtClean="0"/>
            </a:br>
            <a:r>
              <a:rPr lang="en-US" dirty="0" smtClean="0"/>
              <a:t>and symptoms</a:t>
            </a:r>
          </a:p>
          <a:p>
            <a:r>
              <a:rPr lang="en-US" dirty="0" smtClean="0"/>
              <a:t>Help inform proactive health management and lifestyle choices</a:t>
            </a:r>
          </a:p>
          <a:p>
            <a:r>
              <a:rPr lang="en-US" dirty="0" smtClean="0"/>
              <a:t>Suggest conditions for which your children might be at risk</a:t>
            </a:r>
          </a:p>
          <a:p>
            <a:r>
              <a:rPr lang="en-US" dirty="0" smtClean="0"/>
              <a:t>Guide drug choices</a:t>
            </a:r>
          </a:p>
          <a:p>
            <a:r>
              <a:rPr lang="en-US" dirty="0" smtClean="0"/>
              <a:t>In short, choices and care, personalized</a:t>
            </a:r>
            <a:endParaRPr lang="en-US" dirty="0"/>
          </a:p>
        </p:txBody>
      </p:sp>
      <p:sp>
        <p:nvSpPr>
          <p:cNvPr id="3" name="Title 2"/>
          <p:cNvSpPr>
            <a:spLocks noGrp="1"/>
          </p:cNvSpPr>
          <p:nvPr>
            <p:ph type="title"/>
          </p:nvPr>
        </p:nvSpPr>
        <p:spPr/>
        <p:txBody>
          <a:bodyPr/>
          <a:lstStyle/>
          <a:p>
            <a:r>
              <a:rPr lang="en-US" dirty="0" smtClean="0"/>
              <a:t>What’s in a Genome?</a:t>
            </a:r>
            <a:br>
              <a:rPr lang="en-US" dirty="0" smtClean="0"/>
            </a:br>
            <a:r>
              <a:rPr lang="en-US" sz="2400" b="0" i="1" dirty="0" smtClean="0"/>
              <a:t>Has the potential to change our future</a:t>
            </a:r>
            <a:endParaRPr lang="en-US" sz="2400" b="0" i="1" dirty="0"/>
          </a:p>
        </p:txBody>
      </p:sp>
      <p:pic>
        <p:nvPicPr>
          <p:cNvPr id="1026" name="Picture 2" descr="C:\Users\alui\Desktop\Tina\15316768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a:xfrm>
            <a:off x="5499423" y="1141521"/>
            <a:ext cx="2000834" cy="3001530"/>
          </a:xfrm>
          <a:prstGeom prst="rect">
            <a:avLst/>
          </a:prstGeom>
          <a:solidFill>
            <a:srgbClr val="FFFFFF">
              <a:shade val="85000"/>
            </a:srgbClr>
          </a:solidFill>
          <a:ln>
            <a:noFill/>
          </a:ln>
          <a:effectLst/>
        </p:spPr>
      </p:pic>
      <p:pic>
        <p:nvPicPr>
          <p:cNvPr id="1027" name="Picture 3" descr="C:\Users\alui\Desktop\Tina\87131436.jpg"/>
          <p:cNvPicPr>
            <a:picLocks noChangeAspect="1" noChangeArrowheads="1"/>
          </p:cNvPicPr>
          <p:nvPr/>
        </p:nvPicPr>
        <p:blipFill>
          <a:blip r:embed="rId5" cstate="print">
            <a:extLst>
              <a:ext uri="{28A0092B-C50C-407E-A947-70E740481C1C}">
                <a14:useLocalDpi xmlns:a14="http://schemas.microsoft.com/office/drawing/2010/main"/>
              </a:ext>
            </a:extLst>
          </a:blip>
          <a:srcRect b="-1"/>
          <a:stretch>
            <a:fillRect/>
          </a:stretch>
        </p:blipFill>
        <p:spPr>
          <a:xfrm>
            <a:off x="7618476" y="3093427"/>
            <a:ext cx="1217896" cy="1051508"/>
          </a:xfrm>
          <a:prstGeom prst="rect">
            <a:avLst/>
          </a:prstGeom>
          <a:solidFill>
            <a:srgbClr val="FFFFFF">
              <a:shade val="85000"/>
            </a:srgbClr>
          </a:solidFill>
          <a:ln>
            <a:noFill/>
          </a:ln>
          <a:effectLst/>
        </p:spPr>
      </p:pic>
      <p:pic>
        <p:nvPicPr>
          <p:cNvPr id="1028" name="Picture 4" descr="C:\Users\alui\Desktop\Tina\15321888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a:xfrm>
            <a:off x="7618476" y="1141521"/>
            <a:ext cx="1217896" cy="1826845"/>
          </a:xfrm>
          <a:prstGeom prst="rect">
            <a:avLst/>
          </a:prstGeom>
          <a:solidFill>
            <a:srgbClr val="FFFFFF">
              <a:shade val="85000"/>
            </a:srgbClr>
          </a:solidFill>
          <a:ln>
            <a:noFill/>
          </a:ln>
          <a:effectLst/>
        </p:spPr>
      </p:pic>
      <p:pic>
        <p:nvPicPr>
          <p:cNvPr id="1029" name="Picture 5" descr="C:\Users\alui\Desktop\Tina\144809894.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a:xfrm>
            <a:off x="5499423" y="4269996"/>
            <a:ext cx="3336949" cy="1812022"/>
          </a:xfrm>
          <a:prstGeom prst="rect">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38188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by_White_Blanket_shutterstock_69629524.jpg"/>
          <p:cNvPicPr>
            <a:picLocks noChangeAspect="1"/>
          </p:cNvPicPr>
          <p:nvPr/>
        </p:nvPicPr>
        <p:blipFill>
          <a:blip r:embed="rId4" cstate="print">
            <a:grayscl/>
            <a:alphaModFix amt="19000"/>
            <a:extLst>
              <a:ext uri="{28A0092B-C50C-407E-A947-70E740481C1C}">
                <a14:useLocalDpi xmlns:a14="http://schemas.microsoft.com/office/drawing/2010/main"/>
              </a:ext>
            </a:extLst>
          </a:blip>
          <a:stretch>
            <a:fillRect/>
          </a:stretch>
        </p:blipFill>
        <p:spPr>
          <a:xfrm>
            <a:off x="1422425" y="1244443"/>
            <a:ext cx="7721574" cy="5147716"/>
          </a:xfrm>
          <a:prstGeom prst="rect">
            <a:avLst/>
          </a:prstGeom>
        </p:spPr>
      </p:pic>
      <p:sp>
        <p:nvSpPr>
          <p:cNvPr id="6" name="Rectangle 5"/>
          <p:cNvSpPr/>
          <p:nvPr/>
        </p:nvSpPr>
        <p:spPr bwMode="auto">
          <a:xfrm>
            <a:off x="0" y="0"/>
            <a:ext cx="9144000" cy="2660111"/>
          </a:xfrm>
          <a:prstGeom prst="rect">
            <a:avLst/>
          </a:prstGeom>
          <a:gradFill flip="none" rotWithShape="1">
            <a:gsLst>
              <a:gs pos="1000">
                <a:schemeClr val="bg1">
                  <a:alpha val="0"/>
                </a:schemeClr>
              </a:gs>
              <a:gs pos="100000">
                <a:schemeClr val="bg1">
                  <a:alpha val="85000"/>
                </a:schemeClr>
              </a:gs>
            </a:gsLst>
            <a:lin ang="16200000" scaled="0"/>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498117" y="524440"/>
            <a:ext cx="3187018" cy="5867719"/>
          </a:xfrm>
          <a:prstGeom prst="rect">
            <a:avLst/>
          </a:prstGeom>
          <a:gradFill flip="none" rotWithShape="1">
            <a:gsLst>
              <a:gs pos="100000">
                <a:schemeClr val="accent3">
                  <a:lumMod val="40000"/>
                  <a:lumOff val="60000"/>
                  <a:alpha val="77000"/>
                </a:schemeClr>
              </a:gs>
              <a:gs pos="0">
                <a:schemeClr val="bg1">
                  <a:alpha val="77000"/>
                </a:schemeClr>
              </a:gs>
            </a:gsLst>
            <a:lin ang="16200000" scaled="1"/>
            <a:tileRect/>
          </a:gra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182880" tIns="182880" rIns="182880" bIns="182880" numCol="1" rtlCol="0" anchor="ctr" anchorCtr="0" compatLnSpc="1">
            <a:prstTxWarp prst="textNoShape">
              <a:avLst/>
            </a:prstTxWarp>
            <a:normAutofit/>
          </a:bodyPr>
          <a:lstStyle/>
          <a:p>
            <a:pPr>
              <a:lnSpc>
                <a:spcPct val="120000"/>
              </a:lnSpc>
            </a:pPr>
            <a:r>
              <a:rPr lang="en-US" sz="1800" dirty="0" smtClean="0">
                <a:solidFill>
                  <a:schemeClr val="tx1"/>
                </a:solidFill>
                <a:latin typeface="Arial" charset="0"/>
              </a:rPr>
              <a:t>“</a:t>
            </a:r>
            <a:r>
              <a:rPr lang="en-US" sz="1800" dirty="0">
                <a:solidFill>
                  <a:srgbClr val="1A1818"/>
                </a:solidFill>
              </a:rPr>
              <a:t>We believe that someday everybody’s going to get sequenced. Newborns will get sequenced when they’re born. And with wireless ... people will have</a:t>
            </a:r>
            <a:br>
              <a:rPr lang="en-US" sz="1800" dirty="0">
                <a:solidFill>
                  <a:srgbClr val="1A1818"/>
                </a:solidFill>
              </a:rPr>
            </a:br>
            <a:r>
              <a:rPr lang="en-US" sz="1800" dirty="0">
                <a:solidFill>
                  <a:srgbClr val="1A1818"/>
                </a:solidFill>
              </a:rPr>
              <a:t>real-time monitoring</a:t>
            </a:r>
            <a:br>
              <a:rPr lang="en-US" sz="1800" dirty="0">
                <a:solidFill>
                  <a:srgbClr val="1A1818"/>
                </a:solidFill>
              </a:rPr>
            </a:br>
            <a:r>
              <a:rPr lang="en-US" sz="1800" dirty="0">
                <a:solidFill>
                  <a:srgbClr val="1A1818"/>
                </a:solidFill>
              </a:rPr>
              <a:t>of their health.</a:t>
            </a:r>
            <a:r>
              <a:rPr lang="en-US" sz="1800" dirty="0" smtClean="0">
                <a:solidFill>
                  <a:schemeClr val="tx1"/>
                </a:solidFill>
                <a:latin typeface="Arial" charset="0"/>
              </a:rPr>
              <a:t>”</a:t>
            </a:r>
            <a:endParaRPr lang="en-US" sz="1800" dirty="0">
              <a:solidFill>
                <a:schemeClr val="tx1"/>
              </a:solidFill>
              <a:latin typeface="Arial" charset="0"/>
            </a:endParaRPr>
          </a:p>
          <a:p>
            <a:pPr algn="r"/>
            <a:r>
              <a:rPr lang="en-US" sz="1800" dirty="0">
                <a:solidFill>
                  <a:schemeClr val="tx1"/>
                </a:solidFill>
                <a:latin typeface="Arial" charset="0"/>
              </a:rPr>
              <a:t>	</a:t>
            </a:r>
            <a:r>
              <a:rPr lang="en-US" b="1" dirty="0" smtClean="0">
                <a:solidFill>
                  <a:schemeClr val="tx1"/>
                </a:solidFill>
                <a:latin typeface="Arial" charset="0"/>
              </a:rPr>
              <a:t>– Jay Flatley, 2013</a:t>
            </a:r>
          </a:p>
          <a:p>
            <a:pPr algn="r"/>
            <a:r>
              <a:rPr lang="en-US" b="1" dirty="0" smtClean="0">
                <a:solidFill>
                  <a:schemeClr val="tx1"/>
                </a:solidFill>
                <a:latin typeface="Arial" charset="0"/>
              </a:rPr>
              <a:t>San Diego Union Tribune</a:t>
            </a:r>
            <a:endParaRPr lang="en-US" b="1" dirty="0">
              <a:solidFill>
                <a:schemeClr val="tx1"/>
              </a:solidFill>
              <a:latin typeface="Arial" charset="0"/>
            </a:endParaRPr>
          </a:p>
        </p:txBody>
      </p:sp>
    </p:spTree>
    <p:custDataLst>
      <p:tags r:id="rId1"/>
    </p:custDataLst>
    <p:extLst>
      <p:ext uri="{BB962C8B-B14F-4D97-AF65-F5344CB8AC3E}">
        <p14:creationId xmlns:p14="http://schemas.microsoft.com/office/powerpoint/2010/main" val="306659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a:t/>
            </a:r>
            <a:br>
              <a:rPr lang="en-US" dirty="0"/>
            </a:br>
            <a:r>
              <a:rPr lang="en-US" dirty="0" smtClean="0"/>
              <a:t/>
            </a:r>
            <a:br>
              <a:rPr lang="en-US" dirty="0" smtClean="0"/>
            </a:br>
            <a:r>
              <a:rPr lang="en-US" sz="1200" dirty="0" smtClean="0"/>
              <a:t>svalentine@illumina.com</a:t>
            </a:r>
            <a:endParaRPr lang="en-US" sz="1200" dirty="0"/>
          </a:p>
        </p:txBody>
      </p:sp>
      <p:sp>
        <p:nvSpPr>
          <p:cNvPr id="3" name="TextBox 2"/>
          <p:cNvSpPr txBox="1"/>
          <p:nvPr/>
        </p:nvSpPr>
        <p:spPr>
          <a:xfrm>
            <a:off x="2412124" y="898636"/>
            <a:ext cx="6558893" cy="2308324"/>
          </a:xfrm>
          <a:prstGeom prst="rect">
            <a:avLst/>
          </a:prstGeom>
          <a:noFill/>
        </p:spPr>
        <p:txBody>
          <a:bodyPr wrap="square" rtlCol="0">
            <a:spAutoFit/>
          </a:bodyPr>
          <a:lstStyle/>
          <a:p>
            <a:endParaRPr lang="en-US" sz="2400" dirty="0">
              <a:solidFill>
                <a:srgbClr val="4D4D4F"/>
              </a:solidFill>
            </a:endParaRPr>
          </a:p>
          <a:p>
            <a:pPr algn="r"/>
            <a:r>
              <a:rPr lang="en-US" sz="2400" dirty="0" smtClean="0">
                <a:solidFill>
                  <a:srgbClr val="4D4D4F"/>
                </a:solidFill>
              </a:rPr>
              <a:t>“The $</a:t>
            </a:r>
            <a:r>
              <a:rPr lang="en-US" sz="2400" dirty="0">
                <a:solidFill>
                  <a:srgbClr val="4D4D4F"/>
                </a:solidFill>
              </a:rPr>
              <a:t>1,000 genome </a:t>
            </a:r>
            <a:r>
              <a:rPr lang="en-US" sz="2400" dirty="0" smtClean="0">
                <a:solidFill>
                  <a:srgbClr val="4D4D4F"/>
                </a:solidFill>
              </a:rPr>
              <a:t>unlocks everything.” </a:t>
            </a:r>
          </a:p>
          <a:p>
            <a:pPr algn="r"/>
            <a:r>
              <a:rPr lang="en-US" sz="2400" dirty="0" smtClean="0">
                <a:solidFill>
                  <a:srgbClr val="4D4D4F"/>
                </a:solidFill>
              </a:rPr>
              <a:t>“We finally get to crack open the book of disease.”</a:t>
            </a:r>
          </a:p>
          <a:p>
            <a:pPr algn="r"/>
            <a:r>
              <a:rPr lang="en-US" sz="2400" i="1" dirty="0">
                <a:solidFill>
                  <a:srgbClr val="4D4D4F"/>
                </a:solidFill>
              </a:rPr>
              <a:t>Eric Lander – Broad Institute</a:t>
            </a:r>
          </a:p>
          <a:p>
            <a:pPr algn="r"/>
            <a:r>
              <a:rPr lang="en-US" sz="2400" dirty="0" smtClean="0">
                <a:solidFill>
                  <a:srgbClr val="4D4D4F"/>
                </a:solidFill>
              </a:rPr>
              <a:t> </a:t>
            </a:r>
          </a:p>
        </p:txBody>
      </p:sp>
      <p:sp>
        <p:nvSpPr>
          <p:cNvPr id="5" name="Rectangle 4"/>
          <p:cNvSpPr/>
          <p:nvPr/>
        </p:nvSpPr>
        <p:spPr>
          <a:xfrm>
            <a:off x="0" y="5797659"/>
            <a:ext cx="8636000" cy="646331"/>
          </a:xfrm>
          <a:prstGeom prst="rect">
            <a:avLst/>
          </a:prstGeom>
        </p:spPr>
        <p:txBody>
          <a:bodyPr wrap="square">
            <a:spAutoFit/>
          </a:bodyPr>
          <a:lstStyle/>
          <a:p>
            <a:r>
              <a:rPr lang="en-US" sz="1200" i="1" dirty="0"/>
              <a:t>“Clinicians can selectively look for an almost unlimited number of genetic changes that may be of medical significance,” </a:t>
            </a:r>
            <a:r>
              <a:rPr lang="en-US" sz="1200" i="1" dirty="0" smtClean="0"/>
              <a:t>“</a:t>
            </a:r>
            <a:r>
              <a:rPr lang="en-US" sz="1200" i="1" dirty="0"/>
              <a:t>Access to these data opens the door for the transformation of research, clinical care and patient engagement.”  </a:t>
            </a:r>
            <a:endParaRPr lang="en-US" sz="1200" i="1" dirty="0" smtClean="0"/>
          </a:p>
          <a:p>
            <a:r>
              <a:rPr lang="en-US" sz="1200" i="1" dirty="0" smtClean="0"/>
              <a:t>Francis </a:t>
            </a:r>
            <a:r>
              <a:rPr lang="en-US" sz="1200" i="1" dirty="0"/>
              <a:t>Collins, Director of NIH</a:t>
            </a:r>
          </a:p>
        </p:txBody>
      </p:sp>
    </p:spTree>
    <p:extLst>
      <p:ext uri="{BB962C8B-B14F-4D97-AF65-F5344CB8AC3E}">
        <p14:creationId xmlns:p14="http://schemas.microsoft.com/office/powerpoint/2010/main" val="307724258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An Introduction to </a:t>
            </a:r>
            <a:r>
              <a:rPr lang="en-US" sz="3200" dirty="0" err="1" smtClean="0"/>
              <a:t>Illumina</a:t>
            </a:r>
            <a:endParaRPr lang="en-US" sz="3200" dirty="0" smtClean="0"/>
          </a:p>
          <a:p>
            <a:r>
              <a:rPr lang="en-US" sz="3200" dirty="0" smtClean="0"/>
              <a:t>Next-generation sequencing – rapid evolutions towards personalized medicine</a:t>
            </a:r>
          </a:p>
          <a:p>
            <a:r>
              <a:rPr lang="en-US" sz="3200" dirty="0" smtClean="0"/>
              <a:t>Big Data Informatics – Current SOP, Challenges &amp; Future Perspectives</a:t>
            </a:r>
            <a:endParaRPr lang="en-US" sz="3200" dirty="0"/>
          </a:p>
        </p:txBody>
      </p:sp>
      <p:sp>
        <p:nvSpPr>
          <p:cNvPr id="3" name="Title 2"/>
          <p:cNvSpPr>
            <a:spLocks noGrp="1"/>
          </p:cNvSpPr>
          <p:nvPr>
            <p:ph type="title"/>
          </p:nvPr>
        </p:nvSpPr>
        <p:spPr/>
        <p:txBody>
          <a:bodyPr/>
          <a:lstStyle/>
          <a:p>
            <a:pPr algn="ctr"/>
            <a:r>
              <a:rPr lang="en-US" dirty="0" smtClean="0"/>
              <a:t>Agenda</a:t>
            </a:r>
            <a:endParaRPr lang="en-US" dirty="0"/>
          </a:p>
        </p:txBody>
      </p:sp>
    </p:spTree>
    <p:extLst>
      <p:ext uri="{BB962C8B-B14F-4D97-AF65-F5344CB8AC3E}">
        <p14:creationId xmlns:p14="http://schemas.microsoft.com/office/powerpoint/2010/main" val="192472155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91786" y="1310105"/>
            <a:ext cx="4710602" cy="5008396"/>
            <a:chOff x="4433398" y="1310105"/>
            <a:chExt cx="4710602" cy="5008396"/>
          </a:xfrm>
        </p:grpSpPr>
        <p:pic>
          <p:nvPicPr>
            <p:cNvPr id="20" name="Picture 19" descr="Box Pedestal Shadow-02.png"/>
            <p:cNvPicPr>
              <a:picLocks noChangeAspect="1"/>
            </p:cNvPicPr>
            <p:nvPr/>
          </p:nvPicPr>
          <p:blipFill rotWithShape="1">
            <a:blip r:embed="rId4" cstate="print">
              <a:alphaModFix amt="30000"/>
              <a:extLst>
                <a:ext uri="{28A0092B-C50C-407E-A947-70E740481C1C}">
                  <a14:useLocalDpi xmlns:a14="http://schemas.microsoft.com/office/drawing/2010/main"/>
                </a:ext>
              </a:extLst>
            </a:blip>
            <a:srcRect t="-1009" b="-1"/>
            <a:stretch/>
          </p:blipFill>
          <p:spPr>
            <a:xfrm>
              <a:off x="4433398" y="5915535"/>
              <a:ext cx="4710602" cy="402966"/>
            </a:xfrm>
            <a:prstGeom prst="rect">
              <a:avLst/>
            </a:prstGeom>
          </p:spPr>
        </p:pic>
        <p:pic>
          <p:nvPicPr>
            <p:cNvPr id="21" name="Picture 20"/>
            <p:cNvPicPr>
              <a:picLocks/>
            </p:cNvPicPr>
            <p:nvPr/>
          </p:nvPicPr>
          <p:blipFill>
            <a:blip r:embed="rId5" cstate="print">
              <a:extLst>
                <a:ext uri="{28A0092B-C50C-407E-A947-70E740481C1C}">
                  <a14:useLocalDpi xmlns:a14="http://schemas.microsoft.com/office/drawing/2010/main"/>
                </a:ext>
              </a:extLst>
            </a:blip>
            <a:stretch>
              <a:fillRect/>
            </a:stretch>
          </p:blipFill>
          <p:spPr>
            <a:xfrm>
              <a:off x="4901295" y="1310105"/>
              <a:ext cx="3774810" cy="4797428"/>
            </a:xfrm>
            <a:prstGeom prst="rect">
              <a:avLst/>
            </a:prstGeom>
            <a:effectLst>
              <a:reflection blurRad="6350" stA="37000" endA="300" endPos="12000" dir="5400000" sy="-100000" algn="bl" rotWithShape="0"/>
            </a:effectLst>
          </p:spPr>
        </p:pic>
      </p:grpSp>
      <p:pic>
        <p:nvPicPr>
          <p:cNvPr id="2" name="Picture 1" descr="HOK 006.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11705" y="1731210"/>
            <a:ext cx="2470766" cy="1460488"/>
          </a:xfrm>
          <a:prstGeom prst="rect">
            <a:avLst/>
          </a:prstGeom>
          <a:effectLst/>
        </p:spPr>
      </p:pic>
      <p:sp>
        <p:nvSpPr>
          <p:cNvPr id="29697" name="Rectangle 2"/>
          <p:cNvSpPr>
            <a:spLocks noGrp="1" noChangeArrowheads="1"/>
          </p:cNvSpPr>
          <p:nvPr>
            <p:ph type="title"/>
          </p:nvPr>
        </p:nvSpPr>
        <p:spPr/>
        <p:txBody>
          <a:bodyPr/>
          <a:lstStyle/>
          <a:p>
            <a:pPr eaLnBrk="1" hangingPunct="1"/>
            <a:r>
              <a:rPr lang="en-US" dirty="0" smtClean="0"/>
              <a:t>Our Background</a:t>
            </a:r>
            <a:br>
              <a:rPr lang="en-US" dirty="0" smtClean="0"/>
            </a:br>
            <a:r>
              <a:rPr lang="en-US" sz="2400" b="0" i="1" dirty="0" smtClean="0"/>
              <a:t>Leading innovation regionally and globally</a:t>
            </a:r>
            <a:endParaRPr lang="en-US" b="0" i="1" dirty="0" smtClean="0"/>
          </a:p>
        </p:txBody>
      </p:sp>
      <p:sp>
        <p:nvSpPr>
          <p:cNvPr id="19" name="Content Placeholder 4"/>
          <p:cNvSpPr>
            <a:spLocks noGrp="1"/>
          </p:cNvSpPr>
          <p:nvPr>
            <p:ph idx="1"/>
          </p:nvPr>
        </p:nvSpPr>
        <p:spPr>
          <a:xfrm>
            <a:off x="210312" y="1435608"/>
            <a:ext cx="4805938" cy="4882896"/>
          </a:xfrm>
        </p:spPr>
        <p:txBody>
          <a:bodyPr/>
          <a:lstStyle/>
          <a:p>
            <a:r>
              <a:rPr lang="en-US" dirty="0" smtClean="0"/>
              <a:t>Founded Fall 1998 </a:t>
            </a:r>
          </a:p>
          <a:p>
            <a:pPr lvl="1"/>
            <a:r>
              <a:rPr lang="en-US" sz="1600" dirty="0" smtClean="0"/>
              <a:t>IPO July 27, 2000</a:t>
            </a:r>
          </a:p>
          <a:p>
            <a:r>
              <a:rPr lang="en-US" dirty="0" smtClean="0"/>
              <a:t>Headquartered in San Diego, CA</a:t>
            </a:r>
          </a:p>
          <a:p>
            <a:pPr lvl="1"/>
            <a:r>
              <a:rPr lang="en-US" sz="1600" dirty="0" smtClean="0"/>
              <a:t>&gt;3,750 employees</a:t>
            </a:r>
          </a:p>
          <a:p>
            <a:pPr lvl="1"/>
            <a:r>
              <a:rPr lang="en-US" sz="1600" dirty="0" smtClean="0"/>
              <a:t>20 offices globally</a:t>
            </a:r>
          </a:p>
          <a:p>
            <a:r>
              <a:rPr lang="en-US" dirty="0" smtClean="0"/>
              <a:t>Financials</a:t>
            </a:r>
          </a:p>
          <a:p>
            <a:pPr lvl="1"/>
            <a:r>
              <a:rPr lang="en-US" sz="1600" dirty="0" smtClean="0"/>
              <a:t>2013 Revenue: $1.4B</a:t>
            </a:r>
          </a:p>
          <a:p>
            <a:pPr lvl="1"/>
            <a:r>
              <a:rPr lang="en-US" sz="1600" dirty="0" smtClean="0"/>
              <a:t>24% growth year over year</a:t>
            </a:r>
          </a:p>
          <a:p>
            <a:endParaRPr lang="en-US" dirty="0"/>
          </a:p>
        </p:txBody>
      </p:sp>
      <p:sp>
        <p:nvSpPr>
          <p:cNvPr id="3" name="Rectangle 2"/>
          <p:cNvSpPr/>
          <p:nvPr/>
        </p:nvSpPr>
        <p:spPr>
          <a:xfrm>
            <a:off x="5001557" y="4087230"/>
            <a:ext cx="3491060" cy="1138773"/>
          </a:xfrm>
          <a:prstGeom prst="rect">
            <a:avLst/>
          </a:prstGeom>
        </p:spPr>
        <p:txBody>
          <a:bodyPr wrap="none">
            <a:spAutoFit/>
          </a:bodyPr>
          <a:lstStyle/>
          <a:p>
            <a:pPr marL="0" lvl="1" algn="ctr"/>
            <a:r>
              <a:rPr lang="en-US" kern="0" dirty="0" smtClean="0">
                <a:solidFill>
                  <a:srgbClr val="FFFFFF"/>
                </a:solidFill>
              </a:rPr>
              <a:t>Forbes</a:t>
            </a:r>
          </a:p>
          <a:p>
            <a:pPr marL="0" lvl="1" algn="ctr"/>
            <a:r>
              <a:rPr lang="en-US" b="1" kern="0" dirty="0" smtClean="0">
                <a:solidFill>
                  <a:srgbClr val="FFFFFF"/>
                </a:solidFill>
              </a:rPr>
              <a:t>Fastest </a:t>
            </a:r>
            <a:r>
              <a:rPr lang="en-US" b="1" kern="0" dirty="0">
                <a:solidFill>
                  <a:srgbClr val="FFFFFF"/>
                </a:solidFill>
              </a:rPr>
              <a:t>Growing Tech </a:t>
            </a:r>
            <a:r>
              <a:rPr lang="en-US" b="1" kern="0" dirty="0" smtClean="0">
                <a:solidFill>
                  <a:srgbClr val="FFFFFF"/>
                </a:solidFill>
              </a:rPr>
              <a:t>Companies</a:t>
            </a:r>
          </a:p>
          <a:p>
            <a:pPr marL="0" lvl="1" algn="ctr"/>
            <a:endParaRPr lang="en-US" kern="0" dirty="0">
              <a:solidFill>
                <a:srgbClr val="FFFFFF"/>
              </a:solidFill>
            </a:endParaRPr>
          </a:p>
          <a:p>
            <a:pPr marL="0" lvl="1" algn="ctr"/>
            <a:r>
              <a:rPr lang="en-US" sz="2000" kern="0" dirty="0" smtClean="0">
                <a:solidFill>
                  <a:srgbClr val="FFFFFF"/>
                </a:solidFill>
              </a:rPr>
              <a:t>2010</a:t>
            </a:r>
            <a:endParaRPr lang="en-US" sz="2000" kern="0" dirty="0">
              <a:solidFill>
                <a:srgbClr val="FFFFFF"/>
              </a:solidFill>
            </a:endParaRPr>
          </a:p>
        </p:txBody>
      </p:sp>
      <p:sp>
        <p:nvSpPr>
          <p:cNvPr id="4" name="Rectangle 3"/>
          <p:cNvSpPr/>
          <p:nvPr/>
        </p:nvSpPr>
        <p:spPr>
          <a:xfrm>
            <a:off x="5588407" y="4087230"/>
            <a:ext cx="2317361" cy="1138773"/>
          </a:xfrm>
          <a:prstGeom prst="rect">
            <a:avLst/>
          </a:prstGeom>
        </p:spPr>
        <p:txBody>
          <a:bodyPr wrap="none">
            <a:spAutoFit/>
          </a:bodyPr>
          <a:lstStyle/>
          <a:p>
            <a:pPr marL="0" lvl="1" algn="ctr"/>
            <a:r>
              <a:rPr lang="en-US" kern="0" dirty="0">
                <a:solidFill>
                  <a:srgbClr val="FFFFFF"/>
                </a:solidFill>
              </a:rPr>
              <a:t>The Scientist </a:t>
            </a:r>
            <a:r>
              <a:rPr lang="en-US" kern="0" dirty="0" smtClean="0">
                <a:solidFill>
                  <a:srgbClr val="FFFFFF"/>
                </a:solidFill>
              </a:rPr>
              <a:t>Magazine</a:t>
            </a:r>
            <a:br>
              <a:rPr lang="en-US" kern="0" dirty="0" smtClean="0">
                <a:solidFill>
                  <a:srgbClr val="FFFFFF"/>
                </a:solidFill>
              </a:rPr>
            </a:br>
            <a:r>
              <a:rPr lang="en-US" b="1" kern="0" dirty="0" smtClean="0">
                <a:solidFill>
                  <a:srgbClr val="FFFFFF"/>
                </a:solidFill>
              </a:rPr>
              <a:t>Top </a:t>
            </a:r>
            <a:r>
              <a:rPr lang="en-US" b="1" kern="0" dirty="0">
                <a:solidFill>
                  <a:srgbClr val="FFFFFF"/>
                </a:solidFill>
              </a:rPr>
              <a:t>10 </a:t>
            </a:r>
            <a:r>
              <a:rPr lang="en-US" b="1" kern="0" dirty="0" smtClean="0">
                <a:solidFill>
                  <a:srgbClr val="FFFFFF"/>
                </a:solidFill>
              </a:rPr>
              <a:t>Innovations</a:t>
            </a:r>
          </a:p>
          <a:p>
            <a:pPr marL="0" lvl="1" algn="ctr"/>
            <a:endParaRPr lang="en-US" kern="0" dirty="0">
              <a:solidFill>
                <a:srgbClr val="FFFFFF"/>
              </a:solidFill>
            </a:endParaRPr>
          </a:p>
          <a:p>
            <a:pPr marL="0" lvl="1" algn="ctr"/>
            <a:r>
              <a:rPr lang="en-US" sz="2000" kern="0" dirty="0" smtClean="0">
                <a:solidFill>
                  <a:srgbClr val="FFFFFF"/>
                </a:solidFill>
              </a:rPr>
              <a:t>2012</a:t>
            </a:r>
            <a:endParaRPr lang="en-US" sz="2000" kern="0" dirty="0">
              <a:solidFill>
                <a:srgbClr val="FFFFFF"/>
              </a:solidFill>
            </a:endParaRPr>
          </a:p>
        </p:txBody>
      </p:sp>
      <p:sp>
        <p:nvSpPr>
          <p:cNvPr id="14" name="Rectangle 13"/>
          <p:cNvSpPr/>
          <p:nvPr/>
        </p:nvSpPr>
        <p:spPr>
          <a:xfrm>
            <a:off x="5531700" y="3979508"/>
            <a:ext cx="2430774" cy="1246495"/>
          </a:xfrm>
          <a:prstGeom prst="rect">
            <a:avLst/>
          </a:prstGeom>
        </p:spPr>
        <p:txBody>
          <a:bodyPr wrap="none">
            <a:spAutoFit/>
          </a:bodyPr>
          <a:lstStyle/>
          <a:p>
            <a:pPr marL="0" lvl="1" algn="ctr"/>
            <a:r>
              <a:rPr lang="en-US" kern="0" dirty="0" smtClean="0">
                <a:solidFill>
                  <a:srgbClr val="FFFFFF"/>
                </a:solidFill>
              </a:rPr>
              <a:t>Forbes</a:t>
            </a:r>
          </a:p>
          <a:p>
            <a:pPr marL="0" lvl="1" algn="ctr"/>
            <a:endParaRPr lang="en-US" sz="300" kern="0" dirty="0" smtClean="0">
              <a:solidFill>
                <a:srgbClr val="FFFFFF"/>
              </a:solidFill>
            </a:endParaRPr>
          </a:p>
          <a:p>
            <a:pPr marL="0" lvl="1" algn="ctr"/>
            <a:r>
              <a:rPr lang="en-US" b="1" kern="0" dirty="0" smtClean="0">
                <a:solidFill>
                  <a:srgbClr val="FFFFFF"/>
                </a:solidFill>
              </a:rPr>
              <a:t>The 12 Most Disruptive </a:t>
            </a:r>
            <a:br>
              <a:rPr lang="en-US" b="1" kern="0" dirty="0" smtClean="0">
                <a:solidFill>
                  <a:srgbClr val="FFFFFF"/>
                </a:solidFill>
              </a:rPr>
            </a:br>
            <a:r>
              <a:rPr lang="en-US" b="1" kern="0" dirty="0" smtClean="0">
                <a:solidFill>
                  <a:srgbClr val="FFFFFF"/>
                </a:solidFill>
              </a:rPr>
              <a:t>Names in Business</a:t>
            </a:r>
          </a:p>
          <a:p>
            <a:pPr marL="0" lvl="1" algn="ctr"/>
            <a:endParaRPr lang="en-US" sz="400" kern="0" dirty="0">
              <a:solidFill>
                <a:srgbClr val="FFFFFF"/>
              </a:solidFill>
            </a:endParaRPr>
          </a:p>
          <a:p>
            <a:pPr marL="0" lvl="1" algn="ctr"/>
            <a:r>
              <a:rPr lang="en-US" sz="2000" kern="0" dirty="0" smtClean="0">
                <a:solidFill>
                  <a:srgbClr val="FFFFFF"/>
                </a:solidFill>
              </a:rPr>
              <a:t>2013</a:t>
            </a:r>
            <a:endParaRPr lang="en-US" sz="2000" kern="0" dirty="0">
              <a:solidFill>
                <a:srgbClr val="FFFFFF"/>
              </a:solidFill>
            </a:endParaRPr>
          </a:p>
        </p:txBody>
      </p:sp>
      <p:sp>
        <p:nvSpPr>
          <p:cNvPr id="8" name="Rectangle 7"/>
          <p:cNvSpPr/>
          <p:nvPr/>
        </p:nvSpPr>
        <p:spPr>
          <a:xfrm>
            <a:off x="5149785" y="4087230"/>
            <a:ext cx="3194605" cy="1138773"/>
          </a:xfrm>
          <a:prstGeom prst="rect">
            <a:avLst/>
          </a:prstGeom>
        </p:spPr>
        <p:txBody>
          <a:bodyPr wrap="none">
            <a:spAutoFit/>
          </a:bodyPr>
          <a:lstStyle/>
          <a:p>
            <a:pPr marL="0" lvl="1" algn="ctr"/>
            <a:r>
              <a:rPr lang="en-US" kern="0" dirty="0">
                <a:solidFill>
                  <a:srgbClr val="FFFFFF"/>
                </a:solidFill>
              </a:rPr>
              <a:t>MIT Technology </a:t>
            </a:r>
            <a:r>
              <a:rPr lang="en-US" kern="0" dirty="0" smtClean="0">
                <a:solidFill>
                  <a:srgbClr val="FFFFFF"/>
                </a:solidFill>
              </a:rPr>
              <a:t>Review</a:t>
            </a:r>
            <a:br>
              <a:rPr lang="en-US" kern="0" dirty="0" smtClean="0">
                <a:solidFill>
                  <a:srgbClr val="FFFFFF"/>
                </a:solidFill>
              </a:rPr>
            </a:br>
            <a:r>
              <a:rPr lang="en-US" b="1" kern="0" dirty="0" smtClean="0">
                <a:solidFill>
                  <a:srgbClr val="FFFFFF"/>
                </a:solidFill>
              </a:rPr>
              <a:t>10 Breakthrough Technologies</a:t>
            </a:r>
          </a:p>
          <a:p>
            <a:pPr marL="0" lvl="2" algn="ctr"/>
            <a:endParaRPr lang="en-US" kern="0" dirty="0" smtClean="0">
              <a:solidFill>
                <a:srgbClr val="FFFFFF"/>
              </a:solidFill>
            </a:endParaRPr>
          </a:p>
          <a:p>
            <a:pPr marL="0" lvl="2" algn="ctr"/>
            <a:r>
              <a:rPr lang="en-US" sz="2000" kern="0" dirty="0" smtClean="0">
                <a:solidFill>
                  <a:srgbClr val="FFFFFF"/>
                </a:solidFill>
              </a:rPr>
              <a:t>2013</a:t>
            </a:r>
            <a:endParaRPr lang="en-US" sz="2000" kern="0" dirty="0">
              <a:solidFill>
                <a:srgbClr val="FFFFFF"/>
              </a:solidFill>
            </a:endParaRPr>
          </a:p>
        </p:txBody>
      </p:sp>
      <p:sp>
        <p:nvSpPr>
          <p:cNvPr id="15" name="Rectangle 14"/>
          <p:cNvSpPr/>
          <p:nvPr/>
        </p:nvSpPr>
        <p:spPr>
          <a:xfrm>
            <a:off x="5168276" y="3964119"/>
            <a:ext cx="3157623" cy="1261884"/>
          </a:xfrm>
          <a:prstGeom prst="rect">
            <a:avLst/>
          </a:prstGeom>
        </p:spPr>
        <p:txBody>
          <a:bodyPr wrap="none">
            <a:spAutoFit/>
          </a:bodyPr>
          <a:lstStyle/>
          <a:p>
            <a:pPr marL="0" lvl="1" algn="ctr"/>
            <a:r>
              <a:rPr lang="en-US" kern="0" dirty="0" smtClean="0">
                <a:solidFill>
                  <a:schemeClr val="bg1"/>
                </a:solidFill>
              </a:rPr>
              <a:t>Scientists’ Choice Awards</a:t>
            </a:r>
          </a:p>
          <a:p>
            <a:pPr marL="0" lvl="1" algn="ctr"/>
            <a:r>
              <a:rPr lang="en-US" sz="400" kern="0" dirty="0" smtClean="0">
                <a:solidFill>
                  <a:schemeClr val="bg1"/>
                </a:solidFill>
              </a:rPr>
              <a:t/>
            </a:r>
            <a:br>
              <a:rPr lang="en-US" sz="400" kern="0" dirty="0" smtClean="0">
                <a:solidFill>
                  <a:schemeClr val="bg1"/>
                </a:solidFill>
              </a:rPr>
            </a:br>
            <a:r>
              <a:rPr lang="en-US" sz="1400" b="1" kern="0" dirty="0" smtClean="0">
                <a:solidFill>
                  <a:schemeClr val="bg1"/>
                </a:solidFill>
              </a:rPr>
              <a:t>Best New Clinical Laboratory</a:t>
            </a:r>
            <a:br>
              <a:rPr lang="en-US" sz="1400" b="1" kern="0" dirty="0" smtClean="0">
                <a:solidFill>
                  <a:schemeClr val="bg1"/>
                </a:solidFill>
              </a:rPr>
            </a:br>
            <a:r>
              <a:rPr lang="en-US" sz="1400" b="1" kern="0" dirty="0" smtClean="0">
                <a:solidFill>
                  <a:schemeClr val="bg1"/>
                </a:solidFill>
              </a:rPr>
              <a:t>Product, Illumina MiSeqDX System</a:t>
            </a:r>
          </a:p>
          <a:p>
            <a:pPr marL="0" lvl="2" algn="ctr"/>
            <a:r>
              <a:rPr lang="en-US" sz="800" kern="0" dirty="0">
                <a:solidFill>
                  <a:schemeClr val="bg1"/>
                </a:solidFill>
              </a:rPr>
              <a:t/>
            </a:r>
            <a:br>
              <a:rPr lang="en-US" sz="800" kern="0" dirty="0">
                <a:solidFill>
                  <a:schemeClr val="bg1"/>
                </a:solidFill>
              </a:rPr>
            </a:br>
            <a:r>
              <a:rPr lang="en-US" sz="2000" kern="0" dirty="0" smtClean="0">
                <a:solidFill>
                  <a:schemeClr val="bg1"/>
                </a:solidFill>
              </a:rPr>
              <a:t>2013</a:t>
            </a:r>
            <a:endParaRPr lang="en-US" sz="2000" kern="0" dirty="0">
              <a:solidFill>
                <a:schemeClr val="bg1"/>
              </a:solidFill>
            </a:endParaRPr>
          </a:p>
        </p:txBody>
      </p:sp>
      <p:sp>
        <p:nvSpPr>
          <p:cNvPr id="17" name="Rectangle 16"/>
          <p:cNvSpPr/>
          <p:nvPr/>
        </p:nvSpPr>
        <p:spPr>
          <a:xfrm>
            <a:off x="5554343" y="4087230"/>
            <a:ext cx="2385489" cy="1138773"/>
          </a:xfrm>
          <a:prstGeom prst="rect">
            <a:avLst/>
          </a:prstGeom>
        </p:spPr>
        <p:txBody>
          <a:bodyPr wrap="none">
            <a:spAutoFit/>
          </a:bodyPr>
          <a:lstStyle/>
          <a:p>
            <a:pPr marL="0" lvl="1" algn="ctr"/>
            <a:r>
              <a:rPr lang="en-US" kern="0" dirty="0">
                <a:solidFill>
                  <a:srgbClr val="FFFFFF"/>
                </a:solidFill>
              </a:rPr>
              <a:t>MIT Technology </a:t>
            </a:r>
            <a:r>
              <a:rPr lang="en-US" kern="0" dirty="0" smtClean="0">
                <a:solidFill>
                  <a:srgbClr val="FFFFFF"/>
                </a:solidFill>
              </a:rPr>
              <a:t>Review</a:t>
            </a:r>
            <a:br>
              <a:rPr lang="en-US" kern="0" dirty="0" smtClean="0">
                <a:solidFill>
                  <a:srgbClr val="FFFFFF"/>
                </a:solidFill>
              </a:rPr>
            </a:br>
            <a:r>
              <a:rPr lang="en-US" b="1" kern="0" dirty="0" smtClean="0">
                <a:solidFill>
                  <a:srgbClr val="FFFFFF"/>
                </a:solidFill>
              </a:rPr>
              <a:t>Smartest Company</a:t>
            </a:r>
          </a:p>
          <a:p>
            <a:pPr marL="0" lvl="2" algn="ctr"/>
            <a:endParaRPr lang="en-US" kern="0" dirty="0" smtClean="0">
              <a:solidFill>
                <a:srgbClr val="FFFFFF"/>
              </a:solidFill>
            </a:endParaRPr>
          </a:p>
          <a:p>
            <a:pPr marL="0" lvl="2" algn="ctr"/>
            <a:r>
              <a:rPr lang="en-US" sz="2000" kern="0" dirty="0" smtClean="0">
                <a:solidFill>
                  <a:srgbClr val="FFFFFF"/>
                </a:solidFill>
              </a:rPr>
              <a:t>2014</a:t>
            </a:r>
            <a:endParaRPr lang="en-US" sz="2000" kern="0" dirty="0">
              <a:solidFill>
                <a:srgbClr val="FFFFFF"/>
              </a:solidFill>
            </a:endParaRPr>
          </a:p>
        </p:txBody>
      </p:sp>
      <p:pic>
        <p:nvPicPr>
          <p:cNvPr id="22" name="Picture 8" descr="ILLUMINA_LOGO_RGB_new"/>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a:xfrm>
            <a:off x="6176502" y="3347321"/>
            <a:ext cx="1141171" cy="258470"/>
          </a:xfrm>
          <a:prstGeom prst="rect">
            <a:avLst/>
          </a:prstGeom>
          <a:noFill/>
          <a:ln w="9525">
            <a:noFill/>
            <a:miter lim="800000"/>
          </a:ln>
        </p:spPr>
      </p:pic>
    </p:spTree>
    <p:custDataLst>
      <p:tags r:id="rId1"/>
    </p:custDataLst>
    <p:extLst>
      <p:ext uri="{BB962C8B-B14F-4D97-AF65-F5344CB8AC3E}">
        <p14:creationId xmlns:p14="http://schemas.microsoft.com/office/powerpoint/2010/main" val="41313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xit" presetSubtype="0" fill="hold" grpId="1" nodeType="afterEffect">
                                  <p:stCondLst>
                                    <p:cond delay="10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xit" presetSubtype="0" fill="hold" grpId="1" nodeType="afterEffect">
                                  <p:stCondLst>
                                    <p:cond delay="100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4500"/>
                            </p:stCondLst>
                            <p:childTnLst>
                              <p:par>
                                <p:cTn id="25" presetID="10" presetClass="exit" presetSubtype="0" fill="hold" grpId="1" nodeType="afterEffect">
                                  <p:stCondLst>
                                    <p:cond delay="100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6500"/>
                            </p:stCondLst>
                            <p:childTnLst>
                              <p:par>
                                <p:cTn id="33" presetID="10" presetClass="exit" presetSubtype="0" fill="hold" grpId="1" nodeType="afterEffect">
                                  <p:stCondLst>
                                    <p:cond delay="100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8500"/>
                            </p:stCondLst>
                            <p:childTnLst>
                              <p:par>
                                <p:cTn id="41" presetID="10" presetClass="exit" presetSubtype="0" fill="hold" grpId="1" nodeType="afterEffect">
                                  <p:stCondLst>
                                    <p:cond delay="100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4" grpId="0"/>
      <p:bldP spid="14" grpId="1"/>
      <p:bldP spid="8" grpId="0"/>
      <p:bldP spid="8" grpId="1"/>
      <p:bldP spid="15" grpId="0"/>
      <p:bldP spid="15"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Genomics England hopes to transform diagnosis and treatment of cancer and rare diseases</a:t>
            </a:r>
          </a:p>
          <a:p>
            <a:r>
              <a:rPr lang="en-US" dirty="0" smtClean="0"/>
              <a:t>Over 4 years, Illumina will sequence 100,000 patient and cancer genomes from U.K. National Health Service</a:t>
            </a:r>
            <a:endParaRPr lang="en-US" dirty="0"/>
          </a:p>
        </p:txBody>
      </p:sp>
      <p:sp>
        <p:nvSpPr>
          <p:cNvPr id="2" name="Title 1"/>
          <p:cNvSpPr>
            <a:spLocks noGrp="1"/>
          </p:cNvSpPr>
          <p:nvPr>
            <p:ph type="title"/>
          </p:nvPr>
        </p:nvSpPr>
        <p:spPr/>
        <p:txBody>
          <a:bodyPr/>
          <a:lstStyle/>
          <a:p>
            <a:r>
              <a:rPr lang="en-US" dirty="0" smtClean="0"/>
              <a:t>Population Sequencing is Here</a:t>
            </a:r>
            <a:br>
              <a:rPr lang="en-US" dirty="0" smtClean="0"/>
            </a:br>
            <a:r>
              <a:rPr lang="en-US" sz="2200" b="0" i="1" dirty="0" smtClean="0"/>
              <a:t>Illumina will sequence 100,000 genomes for Genomics England</a:t>
            </a:r>
            <a:endParaRPr lang="en-US" sz="2200" b="0" i="1" dirty="0"/>
          </a:p>
        </p:txBody>
      </p:sp>
      <p:pic>
        <p:nvPicPr>
          <p:cNvPr id="10242" name="Picture 2" descr="http://www.homolog.us/blogs/wp-content/uploads/2014/08/Bt-Tvg_CMAAwMqf.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94603" y="3155768"/>
            <a:ext cx="4754794" cy="2706135"/>
          </a:xfrm>
          <a:prstGeom prst="rect">
            <a:avLst/>
          </a:prstGeom>
          <a:solidFill>
            <a:srgbClr val="FFFFFF">
              <a:shade val="85000"/>
            </a:srgbClr>
          </a:solidFill>
          <a:ln>
            <a:noFill/>
          </a:ln>
          <a:effectLst>
            <a:reflection blurRad="12700" stA="38000" endPos="22000" dist="5000" dir="5400000" sy="-100000" algn="bl" rotWithShape="0"/>
          </a:effectLst>
          <a:extLst/>
        </p:spPr>
      </p:pic>
    </p:spTree>
    <p:extLst>
      <p:ext uri="{BB962C8B-B14F-4D97-AF65-F5344CB8AC3E}">
        <p14:creationId xmlns:p14="http://schemas.microsoft.com/office/powerpoint/2010/main" val="358886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04008"/>
            <a:ext cx="9144000" cy="5348836"/>
          </a:xfrm>
          <a:prstGeom prst="rect">
            <a:avLst/>
          </a:prstGeom>
          <a:noFill/>
          <a:ln>
            <a:noFill/>
          </a:ln>
        </p:spPr>
      </p:pic>
      <p:sp>
        <p:nvSpPr>
          <p:cNvPr id="2" name="Title 1"/>
          <p:cNvSpPr>
            <a:spLocks noGrp="1"/>
          </p:cNvSpPr>
          <p:nvPr>
            <p:ph type="title"/>
          </p:nvPr>
        </p:nvSpPr>
        <p:spPr>
          <a:xfrm>
            <a:off x="390444" y="1841820"/>
            <a:ext cx="8450710" cy="1219200"/>
          </a:xfrm>
          <a:effectLst>
            <a:outerShdw blurRad="53975" sx="120000" sy="120000" algn="ctr" rotWithShape="0">
              <a:prstClr val="black">
                <a:alpha val="40000"/>
              </a:prstClr>
            </a:outerShdw>
          </a:effectLst>
        </p:spPr>
        <p:txBody>
          <a:bodyPr anchor="ctr"/>
          <a:lstStyle/>
          <a:p>
            <a:pPr algn="ctr"/>
            <a:r>
              <a:rPr lang="en-US" b="1" dirty="0" smtClean="0">
                <a:effectLst>
                  <a:glow rad="901700">
                    <a:schemeClr val="bg1">
                      <a:alpha val="83000"/>
                    </a:schemeClr>
                  </a:glow>
                </a:effectLst>
              </a:rPr>
              <a:t>Our Vision</a:t>
            </a:r>
            <a:endParaRPr lang="en-US" b="1" dirty="0">
              <a:effectLst>
                <a:glow rad="901700">
                  <a:schemeClr val="bg1">
                    <a:alpha val="83000"/>
                  </a:schemeClr>
                </a:glow>
              </a:effectLst>
            </a:endParaRPr>
          </a:p>
        </p:txBody>
      </p:sp>
      <p:sp>
        <p:nvSpPr>
          <p:cNvPr id="4" name="TextBox 3"/>
          <p:cNvSpPr txBox="1"/>
          <p:nvPr/>
        </p:nvSpPr>
        <p:spPr>
          <a:xfrm>
            <a:off x="571500" y="3085389"/>
            <a:ext cx="7978140" cy="400110"/>
          </a:xfrm>
          <a:prstGeom prst="rect">
            <a:avLst/>
          </a:prstGeom>
          <a:noFill/>
          <a:effectLst>
            <a:glow rad="1168400">
              <a:schemeClr val="bg1">
                <a:lumMod val="10000"/>
                <a:alpha val="75000"/>
              </a:schemeClr>
            </a:glow>
          </a:effectLst>
        </p:spPr>
        <p:txBody>
          <a:bodyPr wrap="square" rtlCol="0">
            <a:spAutoFit/>
          </a:bodyPr>
          <a:lstStyle/>
          <a:p>
            <a:pPr algn="ctr"/>
            <a:r>
              <a:rPr lang="en-US" sz="2000" b="1" dirty="0">
                <a:effectLst>
                  <a:glow rad="901700">
                    <a:schemeClr val="bg1">
                      <a:alpha val="84000"/>
                    </a:schemeClr>
                  </a:glow>
                </a:effectLst>
              </a:rPr>
              <a:t>A</a:t>
            </a:r>
            <a:r>
              <a:rPr lang="en-US" sz="2000" b="1" dirty="0" smtClean="0">
                <a:effectLst>
                  <a:glow rad="901700">
                    <a:schemeClr val="bg1">
                      <a:alpha val="84000"/>
                    </a:schemeClr>
                  </a:glow>
                </a:effectLst>
              </a:rPr>
              <a:t>dvance </a:t>
            </a:r>
            <a:r>
              <a:rPr lang="en-US" sz="2000" b="1" dirty="0">
                <a:effectLst>
                  <a:glow rad="901700">
                    <a:schemeClr val="bg1">
                      <a:alpha val="84000"/>
                    </a:schemeClr>
                  </a:glow>
                </a:effectLst>
              </a:rPr>
              <a:t>H</a:t>
            </a:r>
            <a:r>
              <a:rPr lang="en-US" sz="2000" b="1" dirty="0" smtClean="0">
                <a:effectLst>
                  <a:glow rad="901700">
                    <a:schemeClr val="bg1">
                      <a:alpha val="84000"/>
                    </a:schemeClr>
                  </a:glow>
                </a:effectLst>
              </a:rPr>
              <a:t>uman </a:t>
            </a:r>
            <a:r>
              <a:rPr lang="en-US" sz="2000" b="1" dirty="0">
                <a:effectLst>
                  <a:glow rad="901700">
                    <a:schemeClr val="bg1">
                      <a:alpha val="84000"/>
                    </a:schemeClr>
                  </a:glow>
                </a:effectLst>
              </a:rPr>
              <a:t>H</a:t>
            </a:r>
            <a:r>
              <a:rPr lang="en-US" sz="2000" b="1" dirty="0" smtClean="0">
                <a:effectLst>
                  <a:glow rad="901700">
                    <a:schemeClr val="bg1">
                      <a:alpha val="84000"/>
                    </a:schemeClr>
                  </a:glow>
                </a:effectLst>
              </a:rPr>
              <a:t>ealth </a:t>
            </a:r>
            <a:r>
              <a:rPr lang="en-US" sz="2000" b="1" dirty="0">
                <a:effectLst>
                  <a:glow rad="901700">
                    <a:schemeClr val="bg1">
                      <a:alpha val="84000"/>
                    </a:schemeClr>
                  </a:glow>
                </a:effectLst>
              </a:rPr>
              <a:t>by </a:t>
            </a:r>
            <a:r>
              <a:rPr lang="en-US" sz="2000" b="1" dirty="0" smtClean="0">
                <a:effectLst>
                  <a:glow rad="901700">
                    <a:schemeClr val="bg1">
                      <a:alpha val="84000"/>
                    </a:schemeClr>
                  </a:glow>
                </a:effectLst>
              </a:rPr>
              <a:t>Unlocking </a:t>
            </a:r>
            <a:r>
              <a:rPr lang="en-US" sz="2000" b="1" dirty="0">
                <a:effectLst>
                  <a:glow rad="901700">
                    <a:schemeClr val="bg1">
                      <a:alpha val="84000"/>
                    </a:schemeClr>
                  </a:glow>
                </a:effectLst>
              </a:rPr>
              <a:t>the </a:t>
            </a:r>
            <a:r>
              <a:rPr lang="en-US" sz="2000" b="1" dirty="0" smtClean="0">
                <a:effectLst>
                  <a:glow rad="901700">
                    <a:schemeClr val="bg1">
                      <a:alpha val="84000"/>
                    </a:schemeClr>
                  </a:glow>
                </a:effectLst>
              </a:rPr>
              <a:t>Power </a:t>
            </a:r>
            <a:r>
              <a:rPr lang="en-US" sz="2000" b="1" dirty="0">
                <a:effectLst>
                  <a:glow rad="901700">
                    <a:schemeClr val="bg1">
                      <a:alpha val="84000"/>
                    </a:schemeClr>
                  </a:glow>
                </a:effectLst>
              </a:rPr>
              <a:t>of the </a:t>
            </a:r>
            <a:r>
              <a:rPr lang="en-US" sz="2000" b="1" dirty="0" smtClean="0">
                <a:effectLst>
                  <a:glow rad="901700">
                    <a:schemeClr val="bg1">
                      <a:alpha val="84000"/>
                    </a:schemeClr>
                  </a:glow>
                </a:effectLst>
              </a:rPr>
              <a:t>Genome</a:t>
            </a:r>
            <a:r>
              <a:rPr lang="en-US" sz="2000" b="1" dirty="0">
                <a:effectLst>
                  <a:glow rad="901700">
                    <a:schemeClr val="bg1">
                      <a:alpha val="84000"/>
                    </a:schemeClr>
                  </a:glow>
                </a:effectLst>
              </a:rPr>
              <a:t>.</a:t>
            </a:r>
          </a:p>
        </p:txBody>
      </p:sp>
      <p:sp>
        <p:nvSpPr>
          <p:cNvPr id="5" name="Rectangle 4"/>
          <p:cNvSpPr/>
          <p:nvPr/>
        </p:nvSpPr>
        <p:spPr bwMode="auto">
          <a:xfrm>
            <a:off x="1" y="704008"/>
            <a:ext cx="9143999" cy="598810"/>
          </a:xfrm>
          <a:prstGeom prst="rect">
            <a:avLst/>
          </a:prstGeom>
          <a:gradFill flip="none" rotWithShape="1">
            <a:gsLst>
              <a:gs pos="0">
                <a:schemeClr val="bg1">
                  <a:shade val="30000"/>
                  <a:satMod val="115000"/>
                  <a:alpha val="0"/>
                </a:schemeClr>
              </a:gs>
              <a:gs pos="100000">
                <a:schemeClr val="bg1">
                  <a:shade val="100000"/>
                  <a:satMod val="11500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flipV="1">
            <a:off x="1" y="5454034"/>
            <a:ext cx="9143999" cy="598810"/>
          </a:xfrm>
          <a:prstGeom prst="rect">
            <a:avLst/>
          </a:prstGeom>
          <a:gradFill flip="none" rotWithShape="1">
            <a:gsLst>
              <a:gs pos="0">
                <a:schemeClr val="bg1">
                  <a:shade val="30000"/>
                  <a:satMod val="115000"/>
                  <a:alpha val="0"/>
                </a:schemeClr>
              </a:gs>
              <a:gs pos="100000">
                <a:schemeClr val="bg1">
                  <a:shade val="100000"/>
                  <a:satMod val="115000"/>
                </a:schemeClr>
              </a:gs>
            </a:gsLst>
            <a:lin ang="162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5658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7285" y="2346690"/>
            <a:ext cx="8509430" cy="573333"/>
            <a:chOff x="317285" y="2346690"/>
            <a:chExt cx="8509430" cy="573333"/>
          </a:xfrm>
        </p:grpSpPr>
        <p:sp>
          <p:nvSpPr>
            <p:cNvPr id="37" name="Rounded Rectangle 36"/>
            <p:cNvSpPr/>
            <p:nvPr/>
          </p:nvSpPr>
          <p:spPr bwMode="gray">
            <a:xfrm>
              <a:off x="317285" y="2738546"/>
              <a:ext cx="8509430" cy="181477"/>
            </a:xfrm>
            <a:prstGeom prst="roundRect">
              <a:avLst>
                <a:gd name="adj" fmla="val 0"/>
              </a:avLst>
            </a:prstGeom>
            <a:solidFill>
              <a:schemeClr val="accent1">
                <a:lumMod val="40000"/>
                <a:lumOff val="60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1800" b="1" dirty="0" smtClean="0">
                <a:solidFill>
                  <a:srgbClr val="1A1818"/>
                </a:solidFill>
              </a:endParaRPr>
            </a:p>
          </p:txBody>
        </p:sp>
        <p:sp>
          <p:nvSpPr>
            <p:cNvPr id="13" name="Trapezoid 12"/>
            <p:cNvSpPr/>
            <p:nvPr/>
          </p:nvSpPr>
          <p:spPr bwMode="auto">
            <a:xfrm>
              <a:off x="317285" y="2346690"/>
              <a:ext cx="8509430" cy="391856"/>
            </a:xfrm>
            <a:prstGeom prst="trapezoid">
              <a:avLst>
                <a:gd name="adj" fmla="val 78329"/>
              </a:avLst>
            </a:prstGeom>
            <a:gradFill flip="none" rotWithShape="1">
              <a:gsLst>
                <a:gs pos="0">
                  <a:schemeClr val="accent1">
                    <a:lumMod val="20000"/>
                    <a:lumOff val="80000"/>
                    <a:shade val="30000"/>
                    <a:satMod val="115000"/>
                    <a:alpha val="0"/>
                  </a:schemeClr>
                </a:gs>
                <a:gs pos="50000">
                  <a:schemeClr val="accent1">
                    <a:lumMod val="20000"/>
                    <a:lumOff val="80000"/>
                    <a:shade val="67500"/>
                    <a:satMod val="115000"/>
                    <a:alpha val="23000"/>
                  </a:schemeClr>
                </a:gs>
                <a:gs pos="100000">
                  <a:schemeClr val="accent1">
                    <a:lumMod val="20000"/>
                    <a:lumOff val="80000"/>
                    <a:shade val="100000"/>
                    <a:satMod val="11500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1" name="Group 10"/>
          <p:cNvGrpSpPr/>
          <p:nvPr/>
        </p:nvGrpSpPr>
        <p:grpSpPr>
          <a:xfrm>
            <a:off x="317285" y="5450307"/>
            <a:ext cx="8509430" cy="573165"/>
            <a:chOff x="317285" y="5450307"/>
            <a:chExt cx="8509430" cy="573165"/>
          </a:xfrm>
        </p:grpSpPr>
        <p:sp>
          <p:nvSpPr>
            <p:cNvPr id="84" name="Trapezoid 83"/>
            <p:cNvSpPr/>
            <p:nvPr/>
          </p:nvSpPr>
          <p:spPr bwMode="auto">
            <a:xfrm>
              <a:off x="317285" y="5450307"/>
              <a:ext cx="8509430" cy="391856"/>
            </a:xfrm>
            <a:prstGeom prst="trapezoid">
              <a:avLst>
                <a:gd name="adj" fmla="val 78329"/>
              </a:avLst>
            </a:prstGeom>
            <a:gradFill flip="none" rotWithShape="1">
              <a:gsLst>
                <a:gs pos="0">
                  <a:schemeClr val="accent1">
                    <a:lumMod val="20000"/>
                    <a:lumOff val="80000"/>
                    <a:shade val="30000"/>
                    <a:satMod val="115000"/>
                    <a:alpha val="0"/>
                  </a:schemeClr>
                </a:gs>
                <a:gs pos="50000">
                  <a:schemeClr val="accent1">
                    <a:lumMod val="20000"/>
                    <a:lumOff val="80000"/>
                    <a:shade val="67500"/>
                    <a:satMod val="115000"/>
                    <a:alpha val="23000"/>
                  </a:schemeClr>
                </a:gs>
                <a:gs pos="100000">
                  <a:schemeClr val="accent1">
                    <a:lumMod val="20000"/>
                    <a:lumOff val="80000"/>
                    <a:shade val="100000"/>
                    <a:satMod val="11500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 name="Rounded Rectangle 29"/>
            <p:cNvSpPr/>
            <p:nvPr/>
          </p:nvSpPr>
          <p:spPr bwMode="gray">
            <a:xfrm>
              <a:off x="317285" y="5841995"/>
              <a:ext cx="8509430" cy="181477"/>
            </a:xfrm>
            <a:prstGeom prst="roundRect">
              <a:avLst>
                <a:gd name="adj" fmla="val 0"/>
              </a:avLst>
            </a:prstGeom>
            <a:solidFill>
              <a:schemeClr val="accent1">
                <a:lumMod val="40000"/>
                <a:lumOff val="60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1800" b="1" dirty="0" smtClean="0">
                <a:solidFill>
                  <a:srgbClr val="1A1818"/>
                </a:solidFill>
              </a:endParaRPr>
            </a:p>
          </p:txBody>
        </p:sp>
      </p:grpSp>
      <p:grpSp>
        <p:nvGrpSpPr>
          <p:cNvPr id="7" name="Group 6"/>
          <p:cNvGrpSpPr/>
          <p:nvPr/>
        </p:nvGrpSpPr>
        <p:grpSpPr>
          <a:xfrm>
            <a:off x="4889286" y="621139"/>
            <a:ext cx="3790254" cy="2117239"/>
            <a:chOff x="4889286" y="621139"/>
            <a:chExt cx="3790254" cy="2117239"/>
          </a:xfrm>
        </p:grpSpPr>
        <p:sp>
          <p:nvSpPr>
            <p:cNvPr id="66" name="Rectangle 65"/>
            <p:cNvSpPr/>
            <p:nvPr/>
          </p:nvSpPr>
          <p:spPr>
            <a:xfrm>
              <a:off x="4889286" y="621139"/>
              <a:ext cx="910507" cy="492443"/>
            </a:xfrm>
            <a:prstGeom prst="rect">
              <a:avLst/>
            </a:prstGeom>
            <a:noFill/>
            <a:ln>
              <a:noFill/>
            </a:ln>
          </p:spPr>
          <p:txBody>
            <a:bodyPr wrap="none" lIns="0" tIns="0" rIns="0" bIns="0" anchor="ctr">
              <a:spAutoFit/>
            </a:bodyPr>
            <a:lstStyle/>
            <a:p>
              <a:r>
                <a:rPr lang="en-US" sz="3200" b="1" dirty="0" smtClean="0">
                  <a:solidFill>
                    <a:schemeClr val="accent1"/>
                  </a:solidFill>
                </a:rPr>
                <a:t>2006</a:t>
              </a:r>
              <a:endParaRPr lang="en-US" sz="3200" b="1" dirty="0">
                <a:solidFill>
                  <a:schemeClr val="accent1"/>
                </a:solidFill>
              </a:endParaRPr>
            </a:p>
          </p:txBody>
        </p:sp>
        <p:sp>
          <p:nvSpPr>
            <p:cNvPr id="67" name="Rounded Rectangle 66"/>
            <p:cNvSpPr/>
            <p:nvPr/>
          </p:nvSpPr>
          <p:spPr bwMode="gray">
            <a:xfrm>
              <a:off x="4889286" y="1124069"/>
              <a:ext cx="1274388" cy="553998"/>
            </a:xfrm>
            <a:prstGeom prst="roundRect">
              <a:avLst>
                <a:gd name="adj" fmla="val 0"/>
              </a:avLst>
            </a:prstGeom>
            <a:noFill/>
            <a:ln>
              <a:noFill/>
            </a:ln>
          </p:spPr>
          <p:txBody>
            <a:bodyPr wrap="none" lIns="0" tIns="0" rIns="0" bIns="0" anchor="t">
              <a:spAutoFit/>
            </a:bodyPr>
            <a:lstStyle/>
            <a:p>
              <a:r>
                <a:rPr lang="en-US" sz="1800" dirty="0" smtClean="0">
                  <a:latin typeface="Arial" charset="0"/>
                </a:rPr>
                <a:t>1</a:t>
              </a:r>
              <a:r>
                <a:rPr lang="en-US" sz="1800" baseline="30000" dirty="0" smtClean="0">
                  <a:latin typeface="Arial" charset="0"/>
                </a:rPr>
                <a:t>st</a:t>
              </a:r>
              <a:r>
                <a:rPr lang="en-US" sz="1800" dirty="0" smtClean="0">
                  <a:latin typeface="Arial" charset="0"/>
                </a:rPr>
                <a:t> individual</a:t>
              </a:r>
            </a:p>
            <a:p>
              <a:r>
                <a:rPr lang="en-US" sz="1800" dirty="0" smtClean="0"/>
                <a:t>genome</a:t>
              </a:r>
              <a:endParaRPr lang="en-US" sz="1800" dirty="0">
                <a:latin typeface="Arial" charset="0"/>
              </a:endParaRPr>
            </a:p>
          </p:txBody>
        </p:sp>
        <p:sp>
          <p:nvSpPr>
            <p:cNvPr id="68" name="Rectangle 67"/>
            <p:cNvSpPr/>
            <p:nvPr/>
          </p:nvSpPr>
          <p:spPr>
            <a:xfrm>
              <a:off x="4889286" y="2245935"/>
              <a:ext cx="1024319" cy="492443"/>
            </a:xfrm>
            <a:prstGeom prst="rect">
              <a:avLst/>
            </a:prstGeom>
            <a:noFill/>
            <a:ln>
              <a:noFill/>
            </a:ln>
          </p:spPr>
          <p:txBody>
            <a:bodyPr wrap="none" lIns="0" tIns="0" rIns="0" bIns="0" anchor="ctr">
              <a:spAutoFit/>
            </a:bodyPr>
            <a:lstStyle/>
            <a:p>
              <a:r>
                <a:rPr lang="en-US" sz="3200" b="1" dirty="0" smtClean="0"/>
                <a:t>$20M</a:t>
              </a:r>
              <a:endParaRPr lang="en-US" sz="3200" b="1" dirty="0"/>
            </a:p>
          </p:txBody>
        </p:sp>
        <p:sp>
          <p:nvSpPr>
            <p:cNvPr id="88" name="Oval 87"/>
            <p:cNvSpPr/>
            <p:nvPr/>
          </p:nvSpPr>
          <p:spPr bwMode="auto">
            <a:xfrm>
              <a:off x="6546457" y="2484255"/>
              <a:ext cx="2133083"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85" name="Picture 8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904018" y="1017923"/>
              <a:ext cx="1573714" cy="1636772"/>
            </a:xfrm>
            <a:prstGeom prst="rect">
              <a:avLst/>
            </a:prstGeom>
            <a:effectLst>
              <a:outerShdw blurRad="12700" algn="ctr" rotWithShape="0">
                <a:prstClr val="black">
                  <a:alpha val="40000"/>
                </a:prstClr>
              </a:outerShdw>
            </a:effectLst>
          </p:spPr>
        </p:pic>
      </p:grpSp>
      <p:grpSp>
        <p:nvGrpSpPr>
          <p:cNvPr id="6" name="Group 5"/>
          <p:cNvGrpSpPr/>
          <p:nvPr/>
        </p:nvGrpSpPr>
        <p:grpSpPr>
          <a:xfrm>
            <a:off x="446758" y="621139"/>
            <a:ext cx="3637927" cy="2117239"/>
            <a:chOff x="446758" y="621139"/>
            <a:chExt cx="3637927" cy="2117239"/>
          </a:xfrm>
        </p:grpSpPr>
        <p:sp>
          <p:nvSpPr>
            <p:cNvPr id="5" name="Rectangle 4"/>
            <p:cNvSpPr/>
            <p:nvPr/>
          </p:nvSpPr>
          <p:spPr>
            <a:xfrm>
              <a:off x="446758" y="621139"/>
              <a:ext cx="910506" cy="492443"/>
            </a:xfrm>
            <a:prstGeom prst="rect">
              <a:avLst/>
            </a:prstGeom>
            <a:noFill/>
            <a:ln>
              <a:noFill/>
            </a:ln>
          </p:spPr>
          <p:txBody>
            <a:bodyPr wrap="none" lIns="0" tIns="0" rIns="0" bIns="0" anchor="ctr">
              <a:spAutoFit/>
            </a:bodyPr>
            <a:lstStyle/>
            <a:p>
              <a:r>
                <a:rPr lang="en-US" sz="3200" b="1" dirty="0" smtClean="0">
                  <a:solidFill>
                    <a:schemeClr val="accent1"/>
                  </a:solidFill>
                </a:rPr>
                <a:t>2003</a:t>
              </a:r>
              <a:endParaRPr lang="en-US" sz="3200" b="1" dirty="0">
                <a:solidFill>
                  <a:schemeClr val="accent1"/>
                </a:solidFill>
              </a:endParaRPr>
            </a:p>
          </p:txBody>
        </p:sp>
        <p:sp>
          <p:nvSpPr>
            <p:cNvPr id="43" name="Rounded Rectangle 42"/>
            <p:cNvSpPr/>
            <p:nvPr/>
          </p:nvSpPr>
          <p:spPr bwMode="gray">
            <a:xfrm>
              <a:off x="446758" y="1124069"/>
              <a:ext cx="1692771" cy="553998"/>
            </a:xfrm>
            <a:prstGeom prst="roundRect">
              <a:avLst>
                <a:gd name="adj" fmla="val 0"/>
              </a:avLst>
            </a:prstGeom>
            <a:noFill/>
            <a:ln>
              <a:noFill/>
            </a:ln>
          </p:spPr>
          <p:txBody>
            <a:bodyPr wrap="none" lIns="0" tIns="0" rIns="0" bIns="0" anchor="t">
              <a:spAutoFit/>
            </a:bodyPr>
            <a:lstStyle/>
            <a:p>
              <a:r>
                <a:rPr lang="en-US" sz="1800" dirty="0">
                  <a:latin typeface="Arial" charset="0"/>
                </a:rPr>
                <a:t>Human Genome</a:t>
              </a:r>
            </a:p>
            <a:p>
              <a:r>
                <a:rPr lang="en-US" sz="1800" dirty="0">
                  <a:latin typeface="Arial" charset="0"/>
                </a:rPr>
                <a:t>Project</a:t>
              </a:r>
            </a:p>
          </p:txBody>
        </p:sp>
        <p:sp>
          <p:nvSpPr>
            <p:cNvPr id="54" name="Rectangle 53"/>
            <p:cNvSpPr/>
            <p:nvPr/>
          </p:nvSpPr>
          <p:spPr>
            <a:xfrm>
              <a:off x="446758" y="2245935"/>
              <a:ext cx="751809" cy="492443"/>
            </a:xfrm>
            <a:prstGeom prst="rect">
              <a:avLst/>
            </a:prstGeom>
            <a:noFill/>
            <a:ln>
              <a:noFill/>
            </a:ln>
          </p:spPr>
          <p:txBody>
            <a:bodyPr wrap="none" lIns="0" tIns="0" rIns="0" bIns="0" anchor="ctr">
              <a:spAutoFit/>
            </a:bodyPr>
            <a:lstStyle/>
            <a:p>
              <a:r>
                <a:rPr lang="en-US" sz="3200" b="1" dirty="0" smtClean="0"/>
                <a:t>$3B</a:t>
              </a:r>
              <a:endParaRPr lang="en-US" sz="3200" b="1" dirty="0"/>
            </a:p>
          </p:txBody>
        </p:sp>
        <p:pic>
          <p:nvPicPr>
            <p:cNvPr id="58" name="Picture 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b="2675"/>
            <a:stretch/>
          </p:blipFill>
          <p:spPr bwMode="auto">
            <a:xfrm>
              <a:off x="2293292" y="862284"/>
              <a:ext cx="1791393" cy="1739438"/>
            </a:xfrm>
            <a:prstGeom prst="ellipse">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bwMode="auto">
            <a:xfrm>
              <a:off x="2257927" y="2484255"/>
              <a:ext cx="1826758"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8" name="Group 7"/>
          <p:cNvGrpSpPr/>
          <p:nvPr/>
        </p:nvGrpSpPr>
        <p:grpSpPr>
          <a:xfrm>
            <a:off x="446758" y="3724756"/>
            <a:ext cx="3793469" cy="2117239"/>
            <a:chOff x="446758" y="3724756"/>
            <a:chExt cx="3793469" cy="2117239"/>
          </a:xfrm>
        </p:grpSpPr>
        <p:sp>
          <p:nvSpPr>
            <p:cNvPr id="79" name="Rectangle 78"/>
            <p:cNvSpPr/>
            <p:nvPr/>
          </p:nvSpPr>
          <p:spPr>
            <a:xfrm>
              <a:off x="446758" y="3724756"/>
              <a:ext cx="910506" cy="492443"/>
            </a:xfrm>
            <a:prstGeom prst="rect">
              <a:avLst/>
            </a:prstGeom>
            <a:noFill/>
            <a:ln>
              <a:noFill/>
            </a:ln>
          </p:spPr>
          <p:txBody>
            <a:bodyPr wrap="none" lIns="0" tIns="0" rIns="0" bIns="0" anchor="ctr">
              <a:spAutoFit/>
            </a:bodyPr>
            <a:lstStyle/>
            <a:p>
              <a:r>
                <a:rPr lang="en-US" sz="3200" b="1" dirty="0" smtClean="0">
                  <a:solidFill>
                    <a:schemeClr val="accent1"/>
                  </a:solidFill>
                </a:rPr>
                <a:t>2007</a:t>
              </a:r>
              <a:endParaRPr lang="en-US" sz="3200" b="1" dirty="0">
                <a:solidFill>
                  <a:schemeClr val="accent1"/>
                </a:solidFill>
              </a:endParaRPr>
            </a:p>
          </p:txBody>
        </p:sp>
        <p:sp>
          <p:nvSpPr>
            <p:cNvPr id="80" name="Rounded Rectangle 79"/>
            <p:cNvSpPr/>
            <p:nvPr/>
          </p:nvSpPr>
          <p:spPr bwMode="gray">
            <a:xfrm>
              <a:off x="446758" y="4227686"/>
              <a:ext cx="833562" cy="553998"/>
            </a:xfrm>
            <a:prstGeom prst="roundRect">
              <a:avLst>
                <a:gd name="adj" fmla="val 0"/>
              </a:avLst>
            </a:prstGeom>
            <a:noFill/>
            <a:ln>
              <a:noFill/>
            </a:ln>
          </p:spPr>
          <p:txBody>
            <a:bodyPr wrap="none" lIns="0" tIns="0" rIns="0" bIns="0" anchor="t">
              <a:spAutoFit/>
            </a:bodyPr>
            <a:lstStyle/>
            <a:p>
              <a:r>
                <a:rPr lang="en-US" sz="1800" dirty="0" smtClean="0">
                  <a:latin typeface="Arial" charset="0"/>
                </a:rPr>
                <a:t>1</a:t>
              </a:r>
              <a:r>
                <a:rPr lang="en-US" sz="1800" baseline="30000" dirty="0" smtClean="0">
                  <a:latin typeface="Arial" charset="0"/>
                </a:rPr>
                <a:t>st</a:t>
              </a:r>
              <a:r>
                <a:rPr lang="en-US" sz="1800" dirty="0" smtClean="0">
                  <a:latin typeface="Arial" charset="0"/>
                </a:rPr>
                <a:t> NGS</a:t>
              </a:r>
            </a:p>
            <a:p>
              <a:r>
                <a:rPr lang="en-US" sz="1800" dirty="0" smtClean="0"/>
                <a:t>genome</a:t>
              </a:r>
              <a:endParaRPr lang="en-US" sz="1800" dirty="0">
                <a:latin typeface="Arial" charset="0"/>
              </a:endParaRPr>
            </a:p>
          </p:txBody>
        </p:sp>
        <p:sp>
          <p:nvSpPr>
            <p:cNvPr id="81" name="Rectangle 80"/>
            <p:cNvSpPr/>
            <p:nvPr/>
          </p:nvSpPr>
          <p:spPr>
            <a:xfrm>
              <a:off x="446758" y="5349552"/>
              <a:ext cx="796693" cy="492443"/>
            </a:xfrm>
            <a:prstGeom prst="rect">
              <a:avLst/>
            </a:prstGeom>
            <a:noFill/>
            <a:ln>
              <a:noFill/>
            </a:ln>
          </p:spPr>
          <p:txBody>
            <a:bodyPr wrap="none" lIns="0" tIns="0" rIns="0" bIns="0" anchor="ctr">
              <a:spAutoFit/>
            </a:bodyPr>
            <a:lstStyle/>
            <a:p>
              <a:r>
                <a:rPr lang="en-US" sz="3200" b="1" dirty="0" smtClean="0"/>
                <a:t>$2M</a:t>
              </a:r>
              <a:endParaRPr lang="en-US" sz="3200" b="1" dirty="0"/>
            </a:p>
          </p:txBody>
        </p:sp>
        <p:sp>
          <p:nvSpPr>
            <p:cNvPr id="89" name="Oval 88"/>
            <p:cNvSpPr/>
            <p:nvPr/>
          </p:nvSpPr>
          <p:spPr bwMode="auto">
            <a:xfrm>
              <a:off x="2102385" y="5569493"/>
              <a:ext cx="2137842"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86" name="Picture 85" descr="C:\Users\jpreston\AppData\Local\Microsoft\Windows\Temporary Internet Files\Content.Outlook\HTAET546\Roche 454 alpha ch.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a:xfrm>
              <a:off x="2293292" y="4227686"/>
              <a:ext cx="1698584" cy="1426021"/>
            </a:xfrm>
            <a:prstGeom prst="rect">
              <a:avLst/>
            </a:prstGeom>
            <a:effectLst>
              <a:outerShdw blurRad="12700" algn="ctr" rotWithShape="0">
                <a:prstClr val="black">
                  <a:alpha val="40000"/>
                </a:prstClr>
              </a:outerShdw>
            </a:effectLst>
          </p:spPr>
        </p:pic>
      </p:grpSp>
      <p:grpSp>
        <p:nvGrpSpPr>
          <p:cNvPr id="9" name="Group 8"/>
          <p:cNvGrpSpPr/>
          <p:nvPr/>
        </p:nvGrpSpPr>
        <p:grpSpPr>
          <a:xfrm>
            <a:off x="4889286" y="3724756"/>
            <a:ext cx="3708724" cy="2117239"/>
            <a:chOff x="4889286" y="3724756"/>
            <a:chExt cx="3708724" cy="2117239"/>
          </a:xfrm>
        </p:grpSpPr>
        <p:sp>
          <p:nvSpPr>
            <p:cNvPr id="74" name="Rectangle 73"/>
            <p:cNvSpPr/>
            <p:nvPr/>
          </p:nvSpPr>
          <p:spPr>
            <a:xfrm>
              <a:off x="4889286" y="3724756"/>
              <a:ext cx="910506" cy="492443"/>
            </a:xfrm>
            <a:prstGeom prst="rect">
              <a:avLst/>
            </a:prstGeom>
            <a:noFill/>
            <a:ln>
              <a:noFill/>
            </a:ln>
          </p:spPr>
          <p:txBody>
            <a:bodyPr wrap="none" lIns="0" tIns="0" rIns="0" bIns="0" anchor="ctr">
              <a:spAutoFit/>
            </a:bodyPr>
            <a:lstStyle/>
            <a:p>
              <a:r>
                <a:rPr lang="en-US" sz="3200" b="1" dirty="0" smtClean="0">
                  <a:solidFill>
                    <a:schemeClr val="accent1"/>
                  </a:solidFill>
                </a:rPr>
                <a:t>2008</a:t>
              </a:r>
              <a:endParaRPr lang="en-US" sz="3200" b="1" dirty="0">
                <a:solidFill>
                  <a:schemeClr val="accent1"/>
                </a:solidFill>
              </a:endParaRPr>
            </a:p>
          </p:txBody>
        </p:sp>
        <p:sp>
          <p:nvSpPr>
            <p:cNvPr id="75" name="Rounded Rectangle 74"/>
            <p:cNvSpPr/>
            <p:nvPr/>
          </p:nvSpPr>
          <p:spPr bwMode="gray">
            <a:xfrm>
              <a:off x="4889286" y="4227686"/>
              <a:ext cx="833562" cy="553998"/>
            </a:xfrm>
            <a:prstGeom prst="roundRect">
              <a:avLst>
                <a:gd name="adj" fmla="val 0"/>
              </a:avLst>
            </a:prstGeom>
            <a:noFill/>
            <a:ln>
              <a:noFill/>
            </a:ln>
          </p:spPr>
          <p:txBody>
            <a:bodyPr wrap="none" lIns="0" tIns="0" rIns="0" bIns="0" anchor="t">
              <a:spAutoFit/>
            </a:bodyPr>
            <a:lstStyle/>
            <a:p>
              <a:r>
                <a:rPr lang="en-US" sz="1800" dirty="0" smtClean="0">
                  <a:latin typeface="Arial" charset="0"/>
                </a:rPr>
                <a:t>1</a:t>
              </a:r>
              <a:r>
                <a:rPr lang="en-US" sz="1800" baseline="30000" dirty="0" smtClean="0">
                  <a:latin typeface="Arial" charset="0"/>
                </a:rPr>
                <a:t>st</a:t>
              </a:r>
              <a:r>
                <a:rPr lang="en-US" sz="1800" dirty="0" smtClean="0">
                  <a:latin typeface="Arial" charset="0"/>
                </a:rPr>
                <a:t> 30x</a:t>
              </a:r>
            </a:p>
            <a:p>
              <a:r>
                <a:rPr lang="en-US" sz="1800" dirty="0" smtClean="0"/>
                <a:t>genome</a:t>
              </a:r>
              <a:endParaRPr lang="en-US" sz="1800" dirty="0">
                <a:latin typeface="Arial" charset="0"/>
              </a:endParaRPr>
            </a:p>
          </p:txBody>
        </p:sp>
        <p:sp>
          <p:nvSpPr>
            <p:cNvPr id="76" name="Rectangle 75"/>
            <p:cNvSpPr/>
            <p:nvPr/>
          </p:nvSpPr>
          <p:spPr>
            <a:xfrm>
              <a:off x="4889286" y="5349552"/>
              <a:ext cx="1207062" cy="492443"/>
            </a:xfrm>
            <a:prstGeom prst="rect">
              <a:avLst/>
            </a:prstGeom>
            <a:noFill/>
            <a:ln>
              <a:noFill/>
            </a:ln>
          </p:spPr>
          <p:txBody>
            <a:bodyPr wrap="none" lIns="0" tIns="0" rIns="0" bIns="0" anchor="ctr">
              <a:spAutoFit/>
            </a:bodyPr>
            <a:lstStyle/>
            <a:p>
              <a:r>
                <a:rPr lang="en-US" sz="3200" b="1" dirty="0" smtClean="0"/>
                <a:t>$200K</a:t>
              </a:r>
              <a:endParaRPr lang="en-US" sz="3200" b="1" dirty="0"/>
            </a:p>
          </p:txBody>
        </p:sp>
        <p:sp>
          <p:nvSpPr>
            <p:cNvPr id="90" name="Oval 89"/>
            <p:cNvSpPr/>
            <p:nvPr/>
          </p:nvSpPr>
          <p:spPr bwMode="auto">
            <a:xfrm>
              <a:off x="6460168" y="5569493"/>
              <a:ext cx="2137842"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87" name="Picture 3" descr="C:\Users\jpreston\AppData\Local\Microsoft\Windows\Temporary Internet Files\Content.Outlook\HTAET546\GA classic alpha ch.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a:xfrm>
              <a:off x="6677551" y="4227686"/>
              <a:ext cx="1703077" cy="1439165"/>
            </a:xfrm>
            <a:prstGeom prst="rect">
              <a:avLst/>
            </a:prstGeom>
            <a:effectLst>
              <a:outerShdw blurRad="12700" algn="ctr" rotWithShape="0">
                <a:prstClr val="black">
                  <a:alpha val="40000"/>
                </a:prstClr>
              </a:outerShdw>
            </a:effectLst>
          </p:spPr>
        </p:pic>
      </p:grpSp>
    </p:spTree>
    <p:custDataLst>
      <p:tags r:id="rId1"/>
    </p:custDataLst>
    <p:extLst>
      <p:ext uri="{BB962C8B-B14F-4D97-AF65-F5344CB8AC3E}">
        <p14:creationId xmlns:p14="http://schemas.microsoft.com/office/powerpoint/2010/main" val="42051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gray">
          <a:xfrm>
            <a:off x="317285" y="3498411"/>
            <a:ext cx="8509430" cy="2151539"/>
          </a:xfrm>
          <a:prstGeom prst="roundRect">
            <a:avLst>
              <a:gd name="adj" fmla="val 0"/>
            </a:avLst>
          </a:prstGeom>
          <a:gradFill flip="none" rotWithShape="1">
            <a:gsLst>
              <a:gs pos="98000">
                <a:schemeClr val="bg1"/>
              </a:gs>
              <a:gs pos="0">
                <a:schemeClr val="bg2">
                  <a:alpha val="18000"/>
                </a:schemeClr>
              </a:gs>
            </a:gsLst>
            <a:lin ang="5400000" scaled="1"/>
            <a:tileRect/>
          </a:gra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91440" tIns="45720" rIns="91440" bIns="91440" numCol="1" rtlCol="0" anchor="ctr" anchorCtr="0" compatLnSpc="1">
            <a:prstTxWarp prst="textNoShape">
              <a:avLst/>
            </a:prstTxWarp>
          </a:bodyPr>
          <a:lstStyle/>
          <a:p>
            <a:pPr algn="ctr">
              <a:lnSpc>
                <a:spcPct val="120000"/>
              </a:lnSpc>
            </a:pPr>
            <a:r>
              <a:rPr lang="en-US" sz="2800" dirty="0" smtClean="0">
                <a:solidFill>
                  <a:schemeClr val="tx1"/>
                </a:solidFill>
              </a:rPr>
              <a:t>from</a:t>
            </a:r>
            <a:r>
              <a:rPr lang="en-US" sz="2800" b="1" dirty="0" smtClean="0">
                <a:solidFill>
                  <a:schemeClr val="tx1"/>
                </a:solidFill>
              </a:rPr>
              <a:t> </a:t>
            </a:r>
            <a:r>
              <a:rPr lang="en-US" sz="4000" b="1" dirty="0">
                <a:solidFill>
                  <a:schemeClr val="tx1"/>
                </a:solidFill>
              </a:rPr>
              <a:t>$</a:t>
            </a:r>
            <a:r>
              <a:rPr lang="en-US" sz="4400" b="1" dirty="0">
                <a:solidFill>
                  <a:schemeClr val="tx1"/>
                </a:solidFill>
              </a:rPr>
              <a:t>20M</a:t>
            </a:r>
            <a:r>
              <a:rPr lang="en-US" sz="2800" b="1" dirty="0">
                <a:solidFill>
                  <a:schemeClr val="tx1"/>
                </a:solidFill>
              </a:rPr>
              <a:t> </a:t>
            </a:r>
            <a:r>
              <a:rPr lang="en-US" sz="2800" dirty="0">
                <a:solidFill>
                  <a:schemeClr val="tx1"/>
                </a:solidFill>
              </a:rPr>
              <a:t>to</a:t>
            </a:r>
            <a:r>
              <a:rPr lang="en-US" sz="2800" b="1" dirty="0">
                <a:solidFill>
                  <a:schemeClr val="tx1"/>
                </a:solidFill>
              </a:rPr>
              <a:t> </a:t>
            </a:r>
            <a:r>
              <a:rPr lang="en-US" sz="4000" b="1" dirty="0">
                <a:solidFill>
                  <a:schemeClr val="tx1"/>
                </a:solidFill>
              </a:rPr>
              <a:t>$</a:t>
            </a:r>
            <a:r>
              <a:rPr lang="en-US" sz="4400" b="1" dirty="0">
                <a:solidFill>
                  <a:schemeClr val="tx1"/>
                </a:solidFill>
              </a:rPr>
              <a:t>1K</a:t>
            </a:r>
            <a:r>
              <a:rPr lang="en-US" sz="2800" b="1" dirty="0">
                <a:solidFill>
                  <a:schemeClr val="tx1"/>
                </a:solidFill>
              </a:rPr>
              <a:t> </a:t>
            </a:r>
            <a:r>
              <a:rPr lang="en-US" sz="2800" dirty="0">
                <a:solidFill>
                  <a:schemeClr val="tx1"/>
                </a:solidFill>
              </a:rPr>
              <a:t>Human Genome </a:t>
            </a:r>
            <a:r>
              <a:rPr lang="en-US" sz="2800" b="1" dirty="0">
                <a:solidFill>
                  <a:schemeClr val="tx1"/>
                </a:solidFill>
              </a:rPr>
              <a:t/>
            </a:r>
            <a:br>
              <a:rPr lang="en-US" sz="2800" b="1" dirty="0">
                <a:solidFill>
                  <a:schemeClr val="tx1"/>
                </a:solidFill>
              </a:rPr>
            </a:br>
            <a:r>
              <a:rPr lang="en-US" sz="4400" b="1" dirty="0" smtClean="0">
                <a:solidFill>
                  <a:schemeClr val="tx1"/>
                </a:solidFill>
              </a:rPr>
              <a:t>20,000x</a:t>
            </a:r>
            <a:r>
              <a:rPr lang="en-US" sz="2800" b="1" dirty="0" smtClean="0">
                <a:solidFill>
                  <a:schemeClr val="tx1"/>
                </a:solidFill>
              </a:rPr>
              <a:t> </a:t>
            </a:r>
            <a:r>
              <a:rPr lang="en-US" sz="2800" dirty="0" smtClean="0">
                <a:solidFill>
                  <a:schemeClr val="tx1"/>
                </a:solidFill>
              </a:rPr>
              <a:t>drop</a:t>
            </a:r>
            <a:endParaRPr lang="en-US" sz="2800" dirty="0">
              <a:solidFill>
                <a:schemeClr val="tx1"/>
              </a:solidFill>
            </a:endParaRPr>
          </a:p>
        </p:txBody>
      </p:sp>
      <p:sp>
        <p:nvSpPr>
          <p:cNvPr id="18" name="Rounded Rectangle 17"/>
          <p:cNvSpPr/>
          <p:nvPr/>
        </p:nvSpPr>
        <p:spPr bwMode="gray">
          <a:xfrm>
            <a:off x="4759813" y="3316934"/>
            <a:ext cx="4066902" cy="181477"/>
          </a:xfrm>
          <a:prstGeom prst="roundRect">
            <a:avLst>
              <a:gd name="adj" fmla="val 0"/>
            </a:avLst>
          </a:prstGeom>
          <a:solidFill>
            <a:schemeClr val="accent1">
              <a:lumMod val="40000"/>
              <a:lumOff val="60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1800" b="1" dirty="0" smtClean="0">
              <a:solidFill>
                <a:srgbClr val="1A1818"/>
              </a:solidFill>
            </a:endParaRPr>
          </a:p>
        </p:txBody>
      </p:sp>
      <p:sp>
        <p:nvSpPr>
          <p:cNvPr id="20" name="Rounded Rectangle 19"/>
          <p:cNvSpPr/>
          <p:nvPr/>
        </p:nvSpPr>
        <p:spPr bwMode="gray">
          <a:xfrm>
            <a:off x="317285" y="3316934"/>
            <a:ext cx="8509430" cy="181477"/>
          </a:xfrm>
          <a:prstGeom prst="roundRect">
            <a:avLst>
              <a:gd name="adj" fmla="val 0"/>
            </a:avLst>
          </a:prstGeom>
          <a:solidFill>
            <a:schemeClr val="accent1">
              <a:lumMod val="40000"/>
              <a:lumOff val="60000"/>
            </a:schemeClr>
          </a:solidFill>
          <a:ln w="38100" cmpd="sng">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1800" b="1" dirty="0" smtClean="0">
              <a:solidFill>
                <a:srgbClr val="1A1818"/>
              </a:solidFill>
            </a:endParaRPr>
          </a:p>
        </p:txBody>
      </p:sp>
      <p:sp>
        <p:nvSpPr>
          <p:cNvPr id="21" name="Trapezoid 20"/>
          <p:cNvSpPr/>
          <p:nvPr/>
        </p:nvSpPr>
        <p:spPr bwMode="auto">
          <a:xfrm>
            <a:off x="317285" y="2925078"/>
            <a:ext cx="8509430" cy="391856"/>
          </a:xfrm>
          <a:prstGeom prst="trapezoid">
            <a:avLst>
              <a:gd name="adj" fmla="val 78329"/>
            </a:avLst>
          </a:prstGeom>
          <a:gradFill flip="none" rotWithShape="1">
            <a:gsLst>
              <a:gs pos="0">
                <a:schemeClr val="accent1">
                  <a:lumMod val="20000"/>
                  <a:lumOff val="80000"/>
                  <a:shade val="30000"/>
                  <a:satMod val="115000"/>
                  <a:alpha val="0"/>
                </a:schemeClr>
              </a:gs>
              <a:gs pos="50000">
                <a:schemeClr val="accent1">
                  <a:lumMod val="20000"/>
                  <a:lumOff val="80000"/>
                  <a:shade val="67500"/>
                  <a:satMod val="115000"/>
                  <a:alpha val="23000"/>
                </a:schemeClr>
              </a:gs>
              <a:gs pos="100000">
                <a:schemeClr val="accent1">
                  <a:lumMod val="20000"/>
                  <a:lumOff val="80000"/>
                  <a:shade val="100000"/>
                  <a:satMod val="115000"/>
                </a:schemeClr>
              </a:gs>
            </a:gsLst>
            <a:lin ang="5400000" scaled="1"/>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6" name="Group 5"/>
          <p:cNvGrpSpPr/>
          <p:nvPr/>
        </p:nvGrpSpPr>
        <p:grpSpPr>
          <a:xfrm>
            <a:off x="4681526" y="686109"/>
            <a:ext cx="4219713" cy="2732803"/>
            <a:chOff x="4681526" y="686109"/>
            <a:chExt cx="4219713" cy="2732803"/>
          </a:xfrm>
        </p:grpSpPr>
        <p:sp>
          <p:nvSpPr>
            <p:cNvPr id="26" name="Rectangle 25"/>
            <p:cNvSpPr/>
            <p:nvPr/>
          </p:nvSpPr>
          <p:spPr>
            <a:xfrm>
              <a:off x="4681526" y="686109"/>
              <a:ext cx="910506" cy="492443"/>
            </a:xfrm>
            <a:prstGeom prst="rect">
              <a:avLst/>
            </a:prstGeom>
            <a:noFill/>
            <a:ln>
              <a:noFill/>
            </a:ln>
          </p:spPr>
          <p:txBody>
            <a:bodyPr wrap="none" lIns="0" tIns="0" rIns="0" bIns="0" anchor="ctr">
              <a:spAutoFit/>
            </a:bodyPr>
            <a:lstStyle/>
            <a:p>
              <a:r>
                <a:rPr lang="en-US" sz="3200" b="1" dirty="0" smtClean="0">
                  <a:solidFill>
                    <a:schemeClr val="accent1"/>
                  </a:solidFill>
                </a:rPr>
                <a:t>2014</a:t>
              </a:r>
              <a:endParaRPr lang="en-US" sz="3200" b="1" dirty="0">
                <a:solidFill>
                  <a:schemeClr val="accent1"/>
                </a:solidFill>
              </a:endParaRPr>
            </a:p>
          </p:txBody>
        </p:sp>
        <p:sp>
          <p:nvSpPr>
            <p:cNvPr id="27" name="Rounded Rectangle 26"/>
            <p:cNvSpPr/>
            <p:nvPr/>
          </p:nvSpPr>
          <p:spPr bwMode="gray">
            <a:xfrm>
              <a:off x="4681526" y="1189039"/>
              <a:ext cx="1251946" cy="1046440"/>
            </a:xfrm>
            <a:prstGeom prst="roundRect">
              <a:avLst>
                <a:gd name="adj" fmla="val 0"/>
              </a:avLst>
            </a:prstGeom>
            <a:noFill/>
            <a:ln>
              <a:noFill/>
            </a:ln>
          </p:spPr>
          <p:txBody>
            <a:bodyPr wrap="none" lIns="0" tIns="0" rIns="0" bIns="0" anchor="t">
              <a:spAutoFit/>
            </a:bodyPr>
            <a:lstStyle/>
            <a:p>
              <a:r>
                <a:rPr lang="en-US" sz="1800" dirty="0" smtClean="0">
                  <a:latin typeface="Arial" charset="0"/>
                </a:rPr>
                <a:t>1</a:t>
              </a:r>
              <a:r>
                <a:rPr lang="en-US" sz="1800" baseline="30000" dirty="0" smtClean="0">
                  <a:latin typeface="Arial" charset="0"/>
                </a:rPr>
                <a:t>st</a:t>
              </a:r>
              <a:r>
                <a:rPr lang="en-US" sz="1800" dirty="0" smtClean="0">
                  <a:latin typeface="Arial" charset="0"/>
                </a:rPr>
                <a:t> </a:t>
              </a:r>
            </a:p>
            <a:p>
              <a:r>
                <a:rPr lang="en-US" sz="3200" b="1" dirty="0" smtClean="0"/>
                <a:t>$1,000</a:t>
              </a:r>
            </a:p>
            <a:p>
              <a:r>
                <a:rPr lang="en-US" sz="1800" dirty="0" smtClean="0"/>
                <a:t>genome</a:t>
              </a:r>
              <a:endParaRPr lang="en-US" sz="1800" dirty="0">
                <a:latin typeface="Arial" charset="0"/>
              </a:endParaRPr>
            </a:p>
          </p:txBody>
        </p:sp>
        <p:pic>
          <p:nvPicPr>
            <p:cNvPr id="37" name="Picture 36" descr="HiSeqX_front_view_fixShadow.png"/>
            <p:cNvPicPr>
              <a:picLocks noChangeAspect="1"/>
            </p:cNvPicPr>
            <p:nvPr/>
          </p:nvPicPr>
          <p:blipFill rotWithShape="1">
            <a:blip r:embed="rId4" cstate="print">
              <a:extLst>
                <a:ext uri="{28A0092B-C50C-407E-A947-70E740481C1C}">
                  <a14:useLocalDpi xmlns:a14="http://schemas.microsoft.com/office/drawing/2010/main"/>
                </a:ext>
              </a:extLst>
            </a:blip>
            <a:srcRect r="17808"/>
            <a:stretch/>
          </p:blipFill>
          <p:spPr>
            <a:xfrm>
              <a:off x="5337235" y="812825"/>
              <a:ext cx="3127034" cy="2606087"/>
            </a:xfrm>
            <a:prstGeom prst="rect">
              <a:avLst/>
            </a:prstGeom>
          </p:spPr>
        </p:pic>
        <p:sp>
          <p:nvSpPr>
            <p:cNvPr id="30" name="Oval 29"/>
            <p:cNvSpPr/>
            <p:nvPr/>
          </p:nvSpPr>
          <p:spPr bwMode="auto">
            <a:xfrm>
              <a:off x="5337235" y="3062643"/>
              <a:ext cx="3564004"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7" name="Group 6"/>
          <p:cNvGrpSpPr/>
          <p:nvPr/>
        </p:nvGrpSpPr>
        <p:grpSpPr>
          <a:xfrm>
            <a:off x="446758" y="662665"/>
            <a:ext cx="4259838" cy="2979048"/>
            <a:chOff x="446758" y="662665"/>
            <a:chExt cx="4259838" cy="2979048"/>
          </a:xfrm>
        </p:grpSpPr>
        <p:sp>
          <p:nvSpPr>
            <p:cNvPr id="22" name="Rectangle 21"/>
            <p:cNvSpPr/>
            <p:nvPr/>
          </p:nvSpPr>
          <p:spPr>
            <a:xfrm>
              <a:off x="446758" y="686109"/>
              <a:ext cx="910506" cy="492443"/>
            </a:xfrm>
            <a:prstGeom prst="rect">
              <a:avLst/>
            </a:prstGeom>
            <a:noFill/>
            <a:ln>
              <a:noFill/>
            </a:ln>
          </p:spPr>
          <p:txBody>
            <a:bodyPr wrap="none" lIns="0" tIns="0" rIns="0" bIns="0" anchor="ctr">
              <a:spAutoFit/>
            </a:bodyPr>
            <a:lstStyle/>
            <a:p>
              <a:r>
                <a:rPr lang="en-US" sz="3200" b="1" dirty="0" smtClean="0">
                  <a:solidFill>
                    <a:schemeClr val="accent1"/>
                  </a:solidFill>
                </a:rPr>
                <a:t>2010</a:t>
              </a:r>
              <a:endParaRPr lang="en-US" sz="3200" b="1" dirty="0">
                <a:solidFill>
                  <a:schemeClr val="accent1"/>
                </a:solidFill>
              </a:endParaRPr>
            </a:p>
          </p:txBody>
        </p:sp>
        <p:sp>
          <p:nvSpPr>
            <p:cNvPr id="23" name="Rounded Rectangle 22"/>
            <p:cNvSpPr/>
            <p:nvPr/>
          </p:nvSpPr>
          <p:spPr bwMode="gray">
            <a:xfrm>
              <a:off x="446758" y="1189039"/>
              <a:ext cx="979435" cy="1046440"/>
            </a:xfrm>
            <a:prstGeom prst="roundRect">
              <a:avLst>
                <a:gd name="adj" fmla="val 0"/>
              </a:avLst>
            </a:prstGeom>
            <a:noFill/>
            <a:ln>
              <a:noFill/>
            </a:ln>
          </p:spPr>
          <p:txBody>
            <a:bodyPr wrap="none" lIns="0" tIns="0" rIns="0" bIns="0" anchor="t">
              <a:spAutoFit/>
            </a:bodyPr>
            <a:lstStyle/>
            <a:p>
              <a:r>
                <a:rPr lang="en-US" sz="1800" dirty="0" smtClean="0">
                  <a:latin typeface="Arial" charset="0"/>
                </a:rPr>
                <a:t>1</a:t>
              </a:r>
              <a:r>
                <a:rPr lang="en-US" sz="1800" baseline="30000" dirty="0" smtClean="0">
                  <a:latin typeface="Arial" charset="0"/>
                </a:rPr>
                <a:t>st</a:t>
              </a:r>
              <a:r>
                <a:rPr lang="en-US" sz="1800" dirty="0" smtClean="0">
                  <a:latin typeface="Arial" charset="0"/>
                </a:rPr>
                <a:t> sub-</a:t>
              </a:r>
            </a:p>
            <a:p>
              <a:r>
                <a:rPr lang="en-US" sz="3200" b="1" dirty="0" smtClean="0"/>
                <a:t>$10K</a:t>
              </a:r>
            </a:p>
            <a:p>
              <a:r>
                <a:rPr lang="en-US" sz="1800" dirty="0" smtClean="0">
                  <a:latin typeface="Arial" charset="0"/>
                </a:rPr>
                <a:t>genome</a:t>
              </a:r>
              <a:endParaRPr lang="en-US" sz="1800" dirty="0">
                <a:latin typeface="Arial" charset="0"/>
              </a:endParaRPr>
            </a:p>
          </p:txBody>
        </p:sp>
        <p:sp>
          <p:nvSpPr>
            <p:cNvPr id="39" name="Oval 38"/>
            <p:cNvSpPr/>
            <p:nvPr/>
          </p:nvSpPr>
          <p:spPr bwMode="auto">
            <a:xfrm>
              <a:off x="954746" y="3062643"/>
              <a:ext cx="3564004" cy="227084"/>
            </a:xfrm>
            <a:prstGeom prst="ellipse">
              <a:avLst/>
            </a:prstGeom>
            <a:gradFill flip="none" rotWithShape="1">
              <a:gsLst>
                <a:gs pos="0">
                  <a:schemeClr val="tx1">
                    <a:alpha val="45000"/>
                  </a:schemeClr>
                </a:gs>
                <a:gs pos="100000">
                  <a:schemeClr val="accent1">
                    <a:lumMod val="20000"/>
                    <a:lumOff val="80000"/>
                    <a:shade val="100000"/>
                    <a:satMod val="115000"/>
                    <a:alpha val="0"/>
                  </a:schemeClr>
                </a:gs>
              </a:gsLst>
              <a:path path="shap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34" y="662665"/>
              <a:ext cx="3872762" cy="2979048"/>
            </a:xfrm>
            <a:prstGeom prst="rect">
              <a:avLst/>
            </a:prstGeom>
          </p:spPr>
        </p:pic>
      </p:grpSp>
    </p:spTree>
    <p:custDataLst>
      <p:tags r:id="rId1"/>
    </p:custDataLst>
    <p:extLst>
      <p:ext uri="{BB962C8B-B14F-4D97-AF65-F5344CB8AC3E}">
        <p14:creationId xmlns:p14="http://schemas.microsoft.com/office/powerpoint/2010/main" val="121890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9144001" cy="5510834"/>
          </a:xfrm>
          <a:prstGeom prst="rect">
            <a:avLst/>
          </a:prstGeom>
        </p:spPr>
      </p:pic>
      <p:sp>
        <p:nvSpPr>
          <p:cNvPr id="4" name="TextBox 3"/>
          <p:cNvSpPr txBox="1"/>
          <p:nvPr/>
        </p:nvSpPr>
        <p:spPr>
          <a:xfrm>
            <a:off x="981676" y="5095335"/>
            <a:ext cx="7180648" cy="830997"/>
          </a:xfrm>
          <a:prstGeom prst="rect">
            <a:avLst/>
          </a:prstGeom>
          <a:noFill/>
        </p:spPr>
        <p:txBody>
          <a:bodyPr wrap="square" rtlCol="0">
            <a:spAutoFit/>
          </a:bodyPr>
          <a:lstStyle/>
          <a:p>
            <a:pPr algn="ctr"/>
            <a:r>
              <a:rPr lang="en-US" sz="2400" b="1" dirty="0" smtClean="0">
                <a:solidFill>
                  <a:schemeClr val="tx2"/>
                </a:solidFill>
              </a:rPr>
              <a:t>&gt;90% of the world’s sequencing data have been generated using Illumina sequencers.</a:t>
            </a:r>
            <a:endParaRPr lang="en-US" sz="2400" b="1" dirty="0">
              <a:solidFill>
                <a:schemeClr val="tx2"/>
              </a:solidFill>
            </a:endParaRPr>
          </a:p>
        </p:txBody>
      </p:sp>
    </p:spTree>
    <p:custDataLst>
      <p:tags r:id="rId1"/>
    </p:custDataLst>
    <p:extLst>
      <p:ext uri="{BB962C8B-B14F-4D97-AF65-F5344CB8AC3E}">
        <p14:creationId xmlns:p14="http://schemas.microsoft.com/office/powerpoint/2010/main" val="299701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22" y="212344"/>
            <a:ext cx="4827756" cy="908050"/>
          </a:xfrm>
        </p:spPr>
        <p:txBody>
          <a:bodyPr/>
          <a:lstStyle/>
          <a:p>
            <a:r>
              <a:rPr lang="en-US" sz="2400" dirty="0" smtClean="0"/>
              <a:t>Sequencing Will Be Ubiquitous</a:t>
            </a:r>
            <a:r>
              <a:rPr lang="en-US" sz="2400" dirty="0">
                <a:latin typeface="Arial Bold" charset="0"/>
                <a:ea typeface="ＭＳ Ｐゴシック" charset="0"/>
                <a:cs typeface="Arial Bold" charset="0"/>
                <a:sym typeface="Arial Bold" charset="0"/>
              </a:rPr>
              <a:t/>
            </a:r>
            <a:br>
              <a:rPr lang="en-US" sz="2400" dirty="0">
                <a:latin typeface="Arial Bold" charset="0"/>
                <a:ea typeface="ＭＳ Ｐゴシック" charset="0"/>
                <a:cs typeface="Arial Bold" charset="0"/>
                <a:sym typeface="Arial Bold" charset="0"/>
              </a:rPr>
            </a:br>
            <a:endParaRPr lang="en-US" sz="2400" dirty="0"/>
          </a:p>
        </p:txBody>
      </p:sp>
      <p:sp>
        <p:nvSpPr>
          <p:cNvPr id="88" name="Text Box 4"/>
          <p:cNvSpPr txBox="1">
            <a:spLocks noChangeArrowheads="1"/>
          </p:cNvSpPr>
          <p:nvPr/>
        </p:nvSpPr>
        <p:spPr bwMode="auto">
          <a:xfrm>
            <a:off x="233109" y="6131397"/>
            <a:ext cx="230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endParaRPr lang="en-US" sz="1000" dirty="0">
              <a:solidFill>
                <a:srgbClr val="4D4D4F"/>
              </a:solidFill>
              <a:latin typeface="Arial" charset="0"/>
              <a:cs typeface="Arial" charset="0"/>
              <a:sym typeface="Arial" charset="0"/>
            </a:endParaRPr>
          </a:p>
        </p:txBody>
      </p:sp>
      <p:graphicFrame>
        <p:nvGraphicFramePr>
          <p:cNvPr id="89" name="Object 6"/>
          <p:cNvGraphicFramePr>
            <a:graphicFrameLocks noChangeAspect="1"/>
          </p:cNvGraphicFramePr>
          <p:nvPr>
            <p:extLst>
              <p:ext uri="{D42A27DB-BD31-4B8C-83A1-F6EECF244321}">
                <p14:modId xmlns:p14="http://schemas.microsoft.com/office/powerpoint/2010/main" val="2851676850"/>
              </p:ext>
            </p:extLst>
          </p:nvPr>
        </p:nvGraphicFramePr>
        <p:xfrm>
          <a:off x="6376734" y="2424585"/>
          <a:ext cx="1181100" cy="1181100"/>
        </p:xfrm>
        <a:graphic>
          <a:graphicData uri="http://schemas.openxmlformats.org/presentationml/2006/ole">
            <mc:AlternateContent xmlns:mc="http://schemas.openxmlformats.org/markup-compatibility/2006">
              <mc:Choice xmlns:v="urn:schemas-microsoft-com:vml" Requires="v">
                <p:oleObj spid="_x0000_s2295" name="Chart" r:id="rId4" imgW="1659395" imgH="1659395" progId="MSGraph.Chart.8">
                  <p:embed/>
                </p:oleObj>
              </mc:Choice>
              <mc:Fallback>
                <p:oleObj name="Chart" r:id="rId4" imgW="1659395" imgH="165939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734" y="2424585"/>
                        <a:ext cx="1181100" cy="1181100"/>
                      </a:xfrm>
                      <a:prstGeom prst="rect">
                        <a:avLst/>
                      </a:prstGeom>
                      <a:noFill/>
                      <a:ln>
                        <a:noFill/>
                      </a:ln>
                      <a:effectLst/>
                      <a:extLst/>
                    </p:spPr>
                  </p:pic>
                </p:oleObj>
              </mc:Fallback>
            </mc:AlternateContent>
          </a:graphicData>
        </a:graphic>
      </p:graphicFrame>
      <p:graphicFrame>
        <p:nvGraphicFramePr>
          <p:cNvPr id="90" name="Object 7"/>
          <p:cNvGraphicFramePr>
            <a:graphicFrameLocks noChangeAspect="1"/>
          </p:cNvGraphicFramePr>
          <p:nvPr>
            <p:extLst>
              <p:ext uri="{D42A27DB-BD31-4B8C-83A1-F6EECF244321}">
                <p14:modId xmlns:p14="http://schemas.microsoft.com/office/powerpoint/2010/main" val="471074681"/>
              </p:ext>
            </p:extLst>
          </p:nvPr>
        </p:nvGraphicFramePr>
        <p:xfrm>
          <a:off x="5487734" y="1306985"/>
          <a:ext cx="1181100" cy="1181100"/>
        </p:xfrm>
        <a:graphic>
          <a:graphicData uri="http://schemas.openxmlformats.org/presentationml/2006/ole">
            <mc:AlternateContent xmlns:mc="http://schemas.openxmlformats.org/markup-compatibility/2006">
              <mc:Choice xmlns:v="urn:schemas-microsoft-com:vml" Requires="v">
                <p:oleObj spid="_x0000_s2296" name="Chart" r:id="rId6" imgW="1659395" imgH="1659395" progId="MSGraph.Chart.8">
                  <p:embed/>
                </p:oleObj>
              </mc:Choice>
              <mc:Fallback>
                <p:oleObj name="Chart" r:id="rId6" imgW="1659395" imgH="1659395"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7734" y="1306985"/>
                        <a:ext cx="1181100" cy="1181100"/>
                      </a:xfrm>
                      <a:prstGeom prst="rect">
                        <a:avLst/>
                      </a:prstGeom>
                      <a:noFill/>
                      <a:ln>
                        <a:noFill/>
                      </a:ln>
                      <a:effectLst/>
                      <a:extLst/>
                    </p:spPr>
                  </p:pic>
                </p:oleObj>
              </mc:Fallback>
            </mc:AlternateContent>
          </a:graphicData>
        </a:graphic>
      </p:graphicFrame>
      <p:graphicFrame>
        <p:nvGraphicFramePr>
          <p:cNvPr id="91" name="Object 8"/>
          <p:cNvGraphicFramePr>
            <a:graphicFrameLocks noChangeAspect="1"/>
          </p:cNvGraphicFramePr>
          <p:nvPr>
            <p:extLst>
              <p:ext uri="{D42A27DB-BD31-4B8C-83A1-F6EECF244321}">
                <p14:modId xmlns:p14="http://schemas.microsoft.com/office/powerpoint/2010/main" val="276557604"/>
              </p:ext>
            </p:extLst>
          </p:nvPr>
        </p:nvGraphicFramePr>
        <p:xfrm>
          <a:off x="4065334" y="849785"/>
          <a:ext cx="1181100" cy="1181100"/>
        </p:xfrm>
        <a:graphic>
          <a:graphicData uri="http://schemas.openxmlformats.org/presentationml/2006/ole">
            <mc:AlternateContent xmlns:mc="http://schemas.openxmlformats.org/markup-compatibility/2006">
              <mc:Choice xmlns:v="urn:schemas-microsoft-com:vml" Requires="v">
                <p:oleObj spid="_x0000_s2297" name="Chart" r:id="rId8" imgW="1659395" imgH="1659395" progId="MSGraph.Chart.8">
                  <p:embed/>
                </p:oleObj>
              </mc:Choice>
              <mc:Fallback>
                <p:oleObj name="Chart" r:id="rId8" imgW="1659395" imgH="1659395" progId="MSGraph.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5334" y="849785"/>
                        <a:ext cx="1181100" cy="1181100"/>
                      </a:xfrm>
                      <a:prstGeom prst="rect">
                        <a:avLst/>
                      </a:prstGeom>
                      <a:noFill/>
                      <a:ln>
                        <a:noFill/>
                      </a:ln>
                      <a:effectLst/>
                      <a:extLst/>
                    </p:spPr>
                  </p:pic>
                </p:oleObj>
              </mc:Fallback>
            </mc:AlternateContent>
          </a:graphicData>
        </a:graphic>
      </p:graphicFrame>
      <p:graphicFrame>
        <p:nvGraphicFramePr>
          <p:cNvPr id="92" name="Object 9"/>
          <p:cNvGraphicFramePr>
            <a:graphicFrameLocks noChangeAspect="1"/>
          </p:cNvGraphicFramePr>
          <p:nvPr>
            <p:extLst>
              <p:ext uri="{D42A27DB-BD31-4B8C-83A1-F6EECF244321}">
                <p14:modId xmlns:p14="http://schemas.microsoft.com/office/powerpoint/2010/main" val="432985982"/>
              </p:ext>
            </p:extLst>
          </p:nvPr>
        </p:nvGraphicFramePr>
        <p:xfrm>
          <a:off x="2668334" y="1306985"/>
          <a:ext cx="1181100" cy="1181100"/>
        </p:xfrm>
        <a:graphic>
          <a:graphicData uri="http://schemas.openxmlformats.org/presentationml/2006/ole">
            <mc:AlternateContent xmlns:mc="http://schemas.openxmlformats.org/markup-compatibility/2006">
              <mc:Choice xmlns:v="urn:schemas-microsoft-com:vml" Requires="v">
                <p:oleObj spid="_x0000_s2298" name="Chart" r:id="rId10" imgW="1659395" imgH="1659395" progId="MSGraph.Chart.8">
                  <p:embed/>
                </p:oleObj>
              </mc:Choice>
              <mc:Fallback>
                <p:oleObj name="Chart" r:id="rId10" imgW="1659395" imgH="1659395" progId="MSGraph.Char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8334" y="1306985"/>
                        <a:ext cx="1181100" cy="1181100"/>
                      </a:xfrm>
                      <a:prstGeom prst="rect">
                        <a:avLst/>
                      </a:prstGeom>
                      <a:noFill/>
                      <a:ln>
                        <a:noFill/>
                      </a:ln>
                      <a:effectLst/>
                      <a:extLst/>
                    </p:spPr>
                  </p:pic>
                </p:oleObj>
              </mc:Fallback>
            </mc:AlternateContent>
          </a:graphicData>
        </a:graphic>
      </p:graphicFrame>
      <p:graphicFrame>
        <p:nvGraphicFramePr>
          <p:cNvPr id="93" name="Object 10"/>
          <p:cNvGraphicFramePr>
            <a:graphicFrameLocks noChangeAspect="1"/>
          </p:cNvGraphicFramePr>
          <p:nvPr>
            <p:extLst>
              <p:ext uri="{D42A27DB-BD31-4B8C-83A1-F6EECF244321}">
                <p14:modId xmlns:p14="http://schemas.microsoft.com/office/powerpoint/2010/main" val="2272771833"/>
              </p:ext>
            </p:extLst>
          </p:nvPr>
        </p:nvGraphicFramePr>
        <p:xfrm>
          <a:off x="1780921" y="2426172"/>
          <a:ext cx="1181100" cy="1181100"/>
        </p:xfrm>
        <a:graphic>
          <a:graphicData uri="http://schemas.openxmlformats.org/presentationml/2006/ole">
            <mc:AlternateContent xmlns:mc="http://schemas.openxmlformats.org/markup-compatibility/2006">
              <mc:Choice xmlns:v="urn:schemas-microsoft-com:vml" Requires="v">
                <p:oleObj spid="_x0000_s2299" name="Chart" r:id="rId12" imgW="1659395" imgH="1659395" progId="MSGraph.Chart.8">
                  <p:embed/>
                </p:oleObj>
              </mc:Choice>
              <mc:Fallback>
                <p:oleObj name="Chart" r:id="rId12" imgW="1659395" imgH="1659395" progId="MSGraph.Chart.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0921" y="2426172"/>
                        <a:ext cx="1181100" cy="1181100"/>
                      </a:xfrm>
                      <a:prstGeom prst="rect">
                        <a:avLst/>
                      </a:prstGeom>
                      <a:noFill/>
                      <a:ln>
                        <a:noFill/>
                      </a:ln>
                      <a:effectLst/>
                      <a:extLst/>
                    </p:spPr>
                  </p:pic>
                </p:oleObj>
              </mc:Fallback>
            </mc:AlternateContent>
          </a:graphicData>
        </a:graphic>
      </p:graphicFrame>
      <p:sp>
        <p:nvSpPr>
          <p:cNvPr id="96" name="Oval 11"/>
          <p:cNvSpPr>
            <a:spLocks/>
          </p:cNvSpPr>
          <p:nvPr/>
        </p:nvSpPr>
        <p:spPr bwMode="auto">
          <a:xfrm>
            <a:off x="5627434" y="1446685"/>
            <a:ext cx="901700" cy="901700"/>
          </a:xfrm>
          <a:prstGeom prst="ellipse">
            <a:avLst/>
          </a:prstGeom>
          <a:blipFill dpi="0" rotWithShape="0">
            <a:blip r:embed="rId14" cstate="screen">
              <a:extLst>
                <a:ext uri="{28A0092B-C50C-407E-A947-70E740481C1C}">
                  <a14:useLocalDpi xmlns:a14="http://schemas.microsoft.com/office/drawing/2010/main"/>
                </a:ext>
              </a:extLst>
            </a:blip>
            <a:srcRect/>
            <a:stretch>
              <a:fillRect/>
            </a:stretch>
          </a:blipFill>
          <a:ln w="28575" cap="flat">
            <a:solidFill>
              <a:schemeClr val="tx1"/>
            </a:solidFill>
            <a:prstDash val="solid"/>
            <a:round/>
            <a:headEnd type="none" w="med" len="med"/>
            <a:tailEnd type="none" w="med" len="med"/>
          </a:ln>
        </p:spPr>
        <p:txBody>
          <a:bodyPr lIns="0" tIns="0" rIns="0" bIns="0"/>
          <a:lstStyle/>
          <a:p>
            <a:endParaRPr lang="en-US">
              <a:solidFill>
                <a:srgbClr val="4D4D4F"/>
              </a:solidFill>
            </a:endParaRPr>
          </a:p>
        </p:txBody>
      </p:sp>
      <p:sp>
        <p:nvSpPr>
          <p:cNvPr id="98" name="Rectangle 12"/>
          <p:cNvSpPr>
            <a:spLocks/>
          </p:cNvSpPr>
          <p:nvPr/>
        </p:nvSpPr>
        <p:spPr bwMode="auto">
          <a:xfrm>
            <a:off x="6884734" y="1497485"/>
            <a:ext cx="977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r>
              <a:rPr lang="en-US" sz="1200">
                <a:solidFill>
                  <a:srgbClr val="4D4D4F"/>
                </a:solidFill>
                <a:latin typeface="Arial Bold" charset="0"/>
                <a:ea typeface="ＭＳ Ｐゴシック" charset="0"/>
                <a:cs typeface="Arial Bold" charset="0"/>
                <a:sym typeface="Arial Bold" charset="0"/>
              </a:rPr>
              <a:t>Genetics</a:t>
            </a:r>
          </a:p>
        </p:txBody>
      </p:sp>
      <p:sp>
        <p:nvSpPr>
          <p:cNvPr id="99" name="Rectangle 13"/>
          <p:cNvSpPr>
            <a:spLocks/>
          </p:cNvSpPr>
          <p:nvPr/>
        </p:nvSpPr>
        <p:spPr bwMode="auto">
          <a:xfrm>
            <a:off x="1357059" y="1497485"/>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algn="r"/>
            <a:r>
              <a:rPr lang="en-US" sz="1200">
                <a:solidFill>
                  <a:srgbClr val="4D4D4F"/>
                </a:solidFill>
                <a:latin typeface="Arial Bold" charset="0"/>
                <a:ea typeface="ＭＳ Ｐゴシック" charset="0"/>
                <a:cs typeface="Arial Bold" charset="0"/>
                <a:sym typeface="Arial Bold" charset="0"/>
              </a:rPr>
              <a:t>Cancer</a:t>
            </a:r>
          </a:p>
        </p:txBody>
      </p:sp>
      <p:pic>
        <p:nvPicPr>
          <p:cNvPr id="100" name="Picture 1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793746" y="14323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1" name="Rectangle 15"/>
          <p:cNvSpPr>
            <a:spLocks/>
          </p:cNvSpPr>
          <p:nvPr/>
        </p:nvSpPr>
        <p:spPr bwMode="auto">
          <a:xfrm>
            <a:off x="5403596" y="729135"/>
            <a:ext cx="1219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r>
              <a:rPr lang="en-US" sz="1200">
                <a:solidFill>
                  <a:srgbClr val="4D4D4F"/>
                </a:solidFill>
                <a:latin typeface="Arial Bold" charset="0"/>
                <a:ea typeface="ＭＳ Ｐゴシック" charset="0"/>
                <a:cs typeface="Arial Bold" charset="0"/>
                <a:sym typeface="Arial Bold" charset="0"/>
              </a:rPr>
              <a:t>Consumer</a:t>
            </a:r>
          </a:p>
        </p:txBody>
      </p:sp>
      <p:pic>
        <p:nvPicPr>
          <p:cNvPr id="102" name="Picture 16"/>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178046" y="9640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3" name="Picture 17"/>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884234" y="2208685"/>
            <a:ext cx="3556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5" name="Oval 18"/>
          <p:cNvSpPr>
            <a:spLocks/>
          </p:cNvSpPr>
          <p:nvPr/>
        </p:nvSpPr>
        <p:spPr bwMode="auto">
          <a:xfrm>
            <a:off x="1920621" y="2559522"/>
            <a:ext cx="901700" cy="901700"/>
          </a:xfrm>
          <a:prstGeom prst="ellipse">
            <a:avLst/>
          </a:prstGeom>
          <a:blipFill dpi="0" rotWithShape="0">
            <a:blip r:embed="rId18" cstate="screen">
              <a:extLst>
                <a:ext uri="{28A0092B-C50C-407E-A947-70E740481C1C}">
                  <a14:useLocalDpi xmlns:a14="http://schemas.microsoft.com/office/drawing/2010/main"/>
                </a:ext>
              </a:extLst>
            </a:blip>
            <a:srcRect/>
            <a:stretch>
              <a:fillRect/>
            </a:stretch>
          </a:blipFill>
          <a:ln w="28575" cap="flat">
            <a:solidFill>
              <a:schemeClr val="tx1"/>
            </a:solidFill>
            <a:prstDash val="solid"/>
            <a:round/>
            <a:headEnd type="none" w="med" len="med"/>
            <a:tailEnd type="none" w="med" len="med"/>
          </a:ln>
        </p:spPr>
        <p:txBody>
          <a:bodyPr lIns="0" tIns="0" rIns="0" bIns="0"/>
          <a:lstStyle/>
          <a:p>
            <a:endParaRPr lang="en-US">
              <a:solidFill>
                <a:srgbClr val="4D4D4F"/>
              </a:solidFill>
            </a:endParaRPr>
          </a:p>
        </p:txBody>
      </p:sp>
      <p:sp>
        <p:nvSpPr>
          <p:cNvPr id="106" name="Rectangle 19"/>
          <p:cNvSpPr>
            <a:spLocks/>
          </p:cNvSpPr>
          <p:nvPr/>
        </p:nvSpPr>
        <p:spPr bwMode="auto">
          <a:xfrm>
            <a:off x="315659" y="2702397"/>
            <a:ext cx="1282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algn="r"/>
            <a:r>
              <a:rPr lang="en-US" sz="1200">
                <a:solidFill>
                  <a:srgbClr val="4D4D4F"/>
                </a:solidFill>
                <a:latin typeface="Arial Bold" charset="0"/>
                <a:ea typeface="ＭＳ Ｐゴシック" charset="0"/>
                <a:cs typeface="Arial Bold" charset="0"/>
                <a:sym typeface="Arial Bold" charset="0"/>
              </a:rPr>
              <a:t>Reproductive </a:t>
            </a:r>
            <a:br>
              <a:rPr lang="en-US" sz="1200">
                <a:solidFill>
                  <a:srgbClr val="4D4D4F"/>
                </a:solidFill>
                <a:latin typeface="Arial Bold" charset="0"/>
                <a:ea typeface="ＭＳ Ｐゴシック" charset="0"/>
                <a:cs typeface="Arial Bold" charset="0"/>
                <a:sym typeface="Arial Bold" charset="0"/>
              </a:rPr>
            </a:br>
            <a:r>
              <a:rPr lang="en-US" sz="1200">
                <a:solidFill>
                  <a:srgbClr val="4D4D4F"/>
                </a:solidFill>
                <a:latin typeface="Arial Bold" charset="0"/>
                <a:ea typeface="ＭＳ Ｐゴシック" charset="0"/>
                <a:cs typeface="Arial Bold" charset="0"/>
                <a:sym typeface="Arial Bold" charset="0"/>
              </a:rPr>
              <a:t>Health</a:t>
            </a:r>
          </a:p>
        </p:txBody>
      </p:sp>
      <p:sp>
        <p:nvSpPr>
          <p:cNvPr id="107" name="Rectangle 20"/>
          <p:cNvSpPr>
            <a:spLocks/>
          </p:cNvSpPr>
          <p:nvPr/>
        </p:nvSpPr>
        <p:spPr bwMode="auto">
          <a:xfrm>
            <a:off x="7740396" y="2865910"/>
            <a:ext cx="952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r>
              <a:rPr lang="en-US" sz="1200">
                <a:solidFill>
                  <a:srgbClr val="4D4D4F"/>
                </a:solidFill>
                <a:latin typeface="Arial Bold" charset="0"/>
                <a:ea typeface="ＭＳ Ｐゴシック" charset="0"/>
                <a:cs typeface="Arial Bold" charset="0"/>
                <a:sym typeface="Arial Bold" charset="0"/>
              </a:rPr>
              <a:t>Forensics</a:t>
            </a:r>
          </a:p>
        </p:txBody>
      </p:sp>
      <p:pic>
        <p:nvPicPr>
          <p:cNvPr id="108" name="Picture 21"/>
          <p:cNvPicPr>
            <a:picLocks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502146" y="2549997"/>
            <a:ext cx="927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9" name="Rectangle 22"/>
          <p:cNvSpPr>
            <a:spLocks/>
          </p:cNvSpPr>
          <p:nvPr/>
        </p:nvSpPr>
        <p:spPr bwMode="auto">
          <a:xfrm>
            <a:off x="7260971" y="5486872"/>
            <a:ext cx="1244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r>
              <a:rPr lang="en-US" sz="1200">
                <a:solidFill>
                  <a:srgbClr val="4D4D4F"/>
                </a:solidFill>
                <a:latin typeface="Arial Bold" charset="0"/>
                <a:ea typeface="ＭＳ Ｐゴシック" charset="0"/>
                <a:cs typeface="Arial Bold" charset="0"/>
                <a:sym typeface="Arial Bold" charset="0"/>
              </a:rPr>
              <a:t>BioPharm</a:t>
            </a:r>
          </a:p>
        </p:txBody>
      </p:sp>
      <p:sp>
        <p:nvSpPr>
          <p:cNvPr id="110" name="Rectangle 23"/>
          <p:cNvSpPr>
            <a:spLocks/>
          </p:cNvSpPr>
          <p:nvPr/>
        </p:nvSpPr>
        <p:spPr bwMode="auto">
          <a:xfrm>
            <a:off x="7886446" y="4099397"/>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r>
              <a:rPr lang="en-US" sz="1200">
                <a:solidFill>
                  <a:srgbClr val="4D4D4F"/>
                </a:solidFill>
                <a:latin typeface="Arial Bold" charset="0"/>
                <a:ea typeface="ＭＳ Ｐゴシック" charset="0"/>
                <a:cs typeface="Arial Bold" charset="0"/>
                <a:sym typeface="Arial Bold" charset="0"/>
              </a:rPr>
              <a:t>Infectious </a:t>
            </a:r>
            <a:br>
              <a:rPr lang="en-US" sz="1200">
                <a:solidFill>
                  <a:srgbClr val="4D4D4F"/>
                </a:solidFill>
                <a:latin typeface="Arial Bold" charset="0"/>
                <a:ea typeface="ＭＳ Ｐゴシック" charset="0"/>
                <a:cs typeface="Arial Bold" charset="0"/>
                <a:sym typeface="Arial Bold" charset="0"/>
              </a:rPr>
            </a:br>
            <a:r>
              <a:rPr lang="en-US" sz="1200">
                <a:solidFill>
                  <a:srgbClr val="4D4D4F"/>
                </a:solidFill>
                <a:latin typeface="Arial Bold" charset="0"/>
                <a:ea typeface="ＭＳ Ｐゴシック" charset="0"/>
                <a:cs typeface="Arial Bold" charset="0"/>
                <a:sym typeface="Arial Bold" charset="0"/>
              </a:rPr>
              <a:t>Disease</a:t>
            </a:r>
          </a:p>
        </p:txBody>
      </p:sp>
      <p:sp>
        <p:nvSpPr>
          <p:cNvPr id="112" name="Rectangle 24"/>
          <p:cNvSpPr>
            <a:spLocks/>
          </p:cNvSpPr>
          <p:nvPr/>
        </p:nvSpPr>
        <p:spPr bwMode="auto">
          <a:xfrm>
            <a:off x="458534" y="4278785"/>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algn="r"/>
            <a:r>
              <a:rPr lang="en-US" sz="1200">
                <a:solidFill>
                  <a:srgbClr val="4D4D4F"/>
                </a:solidFill>
                <a:latin typeface="Arial Bold" charset="0"/>
                <a:ea typeface="ＭＳ Ｐゴシック" charset="0"/>
                <a:cs typeface="Arial Bold" charset="0"/>
                <a:sym typeface="Arial Bold" charset="0"/>
              </a:rPr>
              <a:t>Agriculture</a:t>
            </a:r>
          </a:p>
        </p:txBody>
      </p:sp>
      <p:graphicFrame>
        <p:nvGraphicFramePr>
          <p:cNvPr id="113" name="Object 25"/>
          <p:cNvGraphicFramePr>
            <a:graphicFrameLocks noChangeAspect="1"/>
          </p:cNvGraphicFramePr>
          <p:nvPr>
            <p:extLst>
              <p:ext uri="{D42A27DB-BD31-4B8C-83A1-F6EECF244321}">
                <p14:modId xmlns:p14="http://schemas.microsoft.com/office/powerpoint/2010/main" val="1928659776"/>
              </p:ext>
            </p:extLst>
          </p:nvPr>
        </p:nvGraphicFramePr>
        <p:xfrm>
          <a:off x="2269871" y="5042372"/>
          <a:ext cx="1181100" cy="1181100"/>
        </p:xfrm>
        <a:graphic>
          <a:graphicData uri="http://schemas.openxmlformats.org/presentationml/2006/ole">
            <mc:AlternateContent xmlns:mc="http://schemas.openxmlformats.org/markup-compatibility/2006">
              <mc:Choice xmlns:v="urn:schemas-microsoft-com:vml" Requires="v">
                <p:oleObj spid="_x0000_s2300" name="Chart" r:id="rId20" imgW="1659395" imgH="1659395" progId="MSGraph.Chart.8">
                  <p:embed/>
                </p:oleObj>
              </mc:Choice>
              <mc:Fallback>
                <p:oleObj name="Chart" r:id="rId20" imgW="1659395" imgH="1659395" progId="MSGraph.Chart.8">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9871" y="5042372"/>
                        <a:ext cx="1181100" cy="1181100"/>
                      </a:xfrm>
                      <a:prstGeom prst="rect">
                        <a:avLst/>
                      </a:prstGeom>
                      <a:noFill/>
                      <a:ln>
                        <a:noFill/>
                      </a:ln>
                      <a:effectLst/>
                      <a:extLst/>
                    </p:spPr>
                  </p:pic>
                </p:oleObj>
              </mc:Fallback>
            </mc:AlternateContent>
          </a:graphicData>
        </a:graphic>
      </p:graphicFrame>
      <p:sp>
        <p:nvSpPr>
          <p:cNvPr id="116" name="Rectangle 26"/>
          <p:cNvSpPr>
            <a:spLocks/>
          </p:cNvSpPr>
          <p:nvPr/>
        </p:nvSpPr>
        <p:spPr bwMode="auto">
          <a:xfrm>
            <a:off x="364871" y="5497985"/>
            <a:ext cx="1739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algn="r"/>
            <a:r>
              <a:rPr lang="en-US" sz="1200" dirty="0">
                <a:solidFill>
                  <a:srgbClr val="4D4D4F"/>
                </a:solidFill>
                <a:latin typeface="Arial Bold" charset="0"/>
                <a:ea typeface="ＭＳ Ｐゴシック" charset="0"/>
                <a:cs typeface="Arial Bold" charset="0"/>
                <a:sym typeface="Arial Bold" charset="0"/>
              </a:rPr>
              <a:t>Research</a:t>
            </a:r>
          </a:p>
        </p:txBody>
      </p:sp>
      <p:sp>
        <p:nvSpPr>
          <p:cNvPr id="118" name="Oval 27"/>
          <p:cNvSpPr>
            <a:spLocks/>
          </p:cNvSpPr>
          <p:nvPr/>
        </p:nvSpPr>
        <p:spPr bwMode="auto">
          <a:xfrm>
            <a:off x="2414334" y="5175722"/>
            <a:ext cx="901700" cy="901700"/>
          </a:xfrm>
          <a:prstGeom prst="ellipse">
            <a:avLst/>
          </a:prstGeom>
          <a:blipFill dpi="0" rotWithShape="0">
            <a:blip r:embed="rId22" cstate="screen">
              <a:extLst>
                <a:ext uri="{28A0092B-C50C-407E-A947-70E740481C1C}">
                  <a14:useLocalDpi xmlns:a14="http://schemas.microsoft.com/office/drawing/2010/main"/>
                </a:ext>
              </a:extLst>
            </a:blip>
            <a:srcRect/>
            <a:stretch>
              <a:fillRect/>
            </a:stretch>
          </a:blipFill>
          <a:ln w="28575" cap="flat">
            <a:solidFill>
              <a:schemeClr val="tx1"/>
            </a:solidFill>
            <a:prstDash val="solid"/>
            <a:round/>
            <a:headEnd type="none" w="med" len="med"/>
            <a:tailEnd type="none" w="med" len="med"/>
          </a:ln>
        </p:spPr>
        <p:txBody>
          <a:bodyPr lIns="0" tIns="0" rIns="0" bIns="0"/>
          <a:lstStyle/>
          <a:p>
            <a:endParaRPr lang="en-US">
              <a:solidFill>
                <a:srgbClr val="4D4D4F"/>
              </a:solidFill>
            </a:endParaRPr>
          </a:p>
        </p:txBody>
      </p:sp>
      <p:graphicFrame>
        <p:nvGraphicFramePr>
          <p:cNvPr id="120" name="Object 28"/>
          <p:cNvGraphicFramePr>
            <a:graphicFrameLocks noChangeAspect="1"/>
          </p:cNvGraphicFramePr>
          <p:nvPr>
            <p:extLst>
              <p:ext uri="{D42A27DB-BD31-4B8C-83A1-F6EECF244321}">
                <p14:modId xmlns:p14="http://schemas.microsoft.com/office/powerpoint/2010/main" val="501583341"/>
              </p:ext>
            </p:extLst>
          </p:nvPr>
        </p:nvGraphicFramePr>
        <p:xfrm>
          <a:off x="1703134" y="3823172"/>
          <a:ext cx="1181100" cy="1181100"/>
        </p:xfrm>
        <a:graphic>
          <a:graphicData uri="http://schemas.openxmlformats.org/presentationml/2006/ole">
            <mc:AlternateContent xmlns:mc="http://schemas.openxmlformats.org/markup-compatibility/2006">
              <mc:Choice xmlns:v="urn:schemas-microsoft-com:vml" Requires="v">
                <p:oleObj spid="_x0000_s2301" name="Chart" r:id="rId23" imgW="1659395" imgH="1659395" progId="MSGraph.Chart.8">
                  <p:embed/>
                </p:oleObj>
              </mc:Choice>
              <mc:Fallback>
                <p:oleObj name="Chart" r:id="rId23" imgW="1659395" imgH="1659395" progId="MSGraph.Chart.8">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03134" y="3823172"/>
                        <a:ext cx="1181100" cy="1181100"/>
                      </a:xfrm>
                      <a:prstGeom prst="rect">
                        <a:avLst/>
                      </a:prstGeom>
                      <a:noFill/>
                      <a:ln>
                        <a:noFill/>
                      </a:ln>
                      <a:effectLst/>
                      <a:extLst/>
                    </p:spPr>
                  </p:pic>
                </p:oleObj>
              </mc:Fallback>
            </mc:AlternateContent>
          </a:graphicData>
        </a:graphic>
      </p:graphicFrame>
      <p:graphicFrame>
        <p:nvGraphicFramePr>
          <p:cNvPr id="151" name="Object 42"/>
          <p:cNvGraphicFramePr>
            <a:graphicFrameLocks noChangeAspect="1"/>
          </p:cNvGraphicFramePr>
          <p:nvPr>
            <p:extLst>
              <p:ext uri="{D42A27DB-BD31-4B8C-83A1-F6EECF244321}">
                <p14:modId xmlns:p14="http://schemas.microsoft.com/office/powerpoint/2010/main" val="1037711721"/>
              </p:ext>
            </p:extLst>
          </p:nvPr>
        </p:nvGraphicFramePr>
        <p:xfrm>
          <a:off x="6529134" y="3821585"/>
          <a:ext cx="1181100" cy="1181100"/>
        </p:xfrm>
        <a:graphic>
          <a:graphicData uri="http://schemas.openxmlformats.org/presentationml/2006/ole">
            <mc:AlternateContent xmlns:mc="http://schemas.openxmlformats.org/markup-compatibility/2006">
              <mc:Choice xmlns:v="urn:schemas-microsoft-com:vml" Requires="v">
                <p:oleObj spid="_x0000_s2302" name="Chart" r:id="rId25" imgW="1659395" imgH="1659395" progId="MSGraph.Chart.8">
                  <p:embed/>
                </p:oleObj>
              </mc:Choice>
              <mc:Fallback>
                <p:oleObj name="Chart" r:id="rId25" imgW="1659395" imgH="1659395" progId="MSGraph.Chart.8">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29134" y="3821585"/>
                        <a:ext cx="1181100" cy="1181100"/>
                      </a:xfrm>
                      <a:prstGeom prst="rect">
                        <a:avLst/>
                      </a:prstGeom>
                      <a:noFill/>
                      <a:ln>
                        <a:noFill/>
                      </a:ln>
                      <a:effectLst/>
                      <a:extLst/>
                    </p:spPr>
                  </p:pic>
                </p:oleObj>
              </mc:Fallback>
            </mc:AlternateContent>
          </a:graphicData>
        </a:graphic>
      </p:graphicFrame>
      <p:pic>
        <p:nvPicPr>
          <p:cNvPr id="152" name="Picture 43"/>
          <p:cNvPicPr>
            <a:picLocks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656134" y="39485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aphicFrame>
        <p:nvGraphicFramePr>
          <p:cNvPr id="153" name="Object 44"/>
          <p:cNvGraphicFramePr>
            <a:graphicFrameLocks noChangeAspect="1"/>
          </p:cNvGraphicFramePr>
          <p:nvPr>
            <p:extLst>
              <p:ext uri="{D42A27DB-BD31-4B8C-83A1-F6EECF244321}">
                <p14:modId xmlns:p14="http://schemas.microsoft.com/office/powerpoint/2010/main" val="2633748301"/>
              </p:ext>
            </p:extLst>
          </p:nvPr>
        </p:nvGraphicFramePr>
        <p:xfrm>
          <a:off x="5906834" y="5040785"/>
          <a:ext cx="1181100" cy="1181100"/>
        </p:xfrm>
        <a:graphic>
          <a:graphicData uri="http://schemas.openxmlformats.org/presentationml/2006/ole">
            <mc:AlternateContent xmlns:mc="http://schemas.openxmlformats.org/markup-compatibility/2006">
              <mc:Choice xmlns:v="urn:schemas-microsoft-com:vml" Requires="v">
                <p:oleObj spid="_x0000_s2303" name="Chart" r:id="rId28" imgW="1659395" imgH="1659395" progId="MSGraph.Chart.8">
                  <p:embed/>
                </p:oleObj>
              </mc:Choice>
              <mc:Fallback>
                <p:oleObj name="Chart" r:id="rId28" imgW="1659395" imgH="1659395" progId="MSGraph.Chart.8">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06834" y="5040785"/>
                        <a:ext cx="1181100" cy="1181100"/>
                      </a:xfrm>
                      <a:prstGeom prst="rect">
                        <a:avLst/>
                      </a:prstGeom>
                      <a:noFill/>
                      <a:ln>
                        <a:noFill/>
                      </a:ln>
                      <a:effectLst/>
                      <a:extLst/>
                    </p:spPr>
                  </p:pic>
                </p:oleObj>
              </mc:Fallback>
            </mc:AlternateContent>
          </a:graphicData>
        </a:graphic>
      </p:graphicFrame>
      <p:pic>
        <p:nvPicPr>
          <p:cNvPr id="68" name="Picture 29"/>
          <p:cNvPicPr>
            <a:picLocks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828546" y="3946997"/>
            <a:ext cx="939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9" name="Picture 45"/>
          <p:cNvPicPr>
            <a:picLocks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6032246" y="51661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156" name="Picture 132"/>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7260971" y="6444160"/>
            <a:ext cx="1385280" cy="40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695750"/>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QPSLIDECODE" val="2014091114154200009"/>
</p:tagLst>
</file>

<file path=ppt/tags/tag2.xml><?xml version="1.0" encoding="utf-8"?>
<p:tagLst xmlns:a="http://schemas.openxmlformats.org/drawingml/2006/main" xmlns:r="http://schemas.openxmlformats.org/officeDocument/2006/relationships" xmlns:p="http://schemas.openxmlformats.org/presentationml/2006/main">
  <p:tag name="QPSLIDECODE" val="2014091114153700006"/>
</p:tagLst>
</file>

<file path=ppt/tags/tag3.xml><?xml version="1.0" encoding="utf-8"?>
<p:tagLst xmlns:a="http://schemas.openxmlformats.org/drawingml/2006/main" xmlns:r="http://schemas.openxmlformats.org/officeDocument/2006/relationships" xmlns:p="http://schemas.openxmlformats.org/presentationml/2006/main">
  <p:tag name="QPSLIDECODE" val="2014091114153700006"/>
</p:tagLst>
</file>

<file path=ppt/tags/tag4.xml><?xml version="1.0" encoding="utf-8"?>
<p:tagLst xmlns:a="http://schemas.openxmlformats.org/drawingml/2006/main" xmlns:r="http://schemas.openxmlformats.org/officeDocument/2006/relationships" xmlns:p="http://schemas.openxmlformats.org/presentationml/2006/main">
  <p:tag name="QPSLIDECODE" val="2014091114155300021"/>
</p:tagLst>
</file>

<file path=ppt/tags/tag5.xml><?xml version="1.0" encoding="utf-8"?>
<p:tagLst xmlns:a="http://schemas.openxmlformats.org/drawingml/2006/main" xmlns:r="http://schemas.openxmlformats.org/officeDocument/2006/relationships" xmlns:p="http://schemas.openxmlformats.org/presentationml/2006/main">
  <p:tag name="QPSLIDECODE" val="2014091114161000037"/>
</p:tagLst>
</file>

<file path=ppt/tags/tag6.xml><?xml version="1.0" encoding="utf-8"?>
<p:tagLst xmlns:a="http://schemas.openxmlformats.org/drawingml/2006/main" xmlns:r="http://schemas.openxmlformats.org/officeDocument/2006/relationships" xmlns:p="http://schemas.openxmlformats.org/presentationml/2006/main">
  <p:tag name="QPSLIDECODE" val="2014091114161100038"/>
</p:tagLst>
</file>

<file path=ppt/theme/theme1.xml><?xml version="1.0" encoding="utf-8"?>
<a:theme xmlns:a="http://schemas.openxmlformats.org/drawingml/2006/main" name="Illumina_Template_Corporate_CONFIDENTIAL">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2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Illumina_Template_Corporate_CONFIDENTIAL.potx</Template>
  <TotalTime>18025</TotalTime>
  <Words>486</Words>
  <Application>Microsoft Office PowerPoint</Application>
  <PresentationFormat>On-screen Show (4:3)</PresentationFormat>
  <Paragraphs>143</Paragraphs>
  <Slides>15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Illumina_Template_Corporate_CONFIDENTIAL</vt:lpstr>
      <vt:lpstr>Chart</vt:lpstr>
      <vt:lpstr>Unlocking the Power of the Genome Personalized Medicine in the Era of Big Data</vt:lpstr>
      <vt:lpstr>Agenda</vt:lpstr>
      <vt:lpstr>Our Background Leading innovation regionally and globally</vt:lpstr>
      <vt:lpstr>Population Sequencing is Here Illumina will sequence 100,000 genomes for Genomics England</vt:lpstr>
      <vt:lpstr>Our Vision</vt:lpstr>
      <vt:lpstr>PowerPoint Presentation</vt:lpstr>
      <vt:lpstr>PowerPoint Presentation</vt:lpstr>
      <vt:lpstr>PowerPoint Presentation</vt:lpstr>
      <vt:lpstr>Sequencing Will Be Ubiquitous </vt:lpstr>
      <vt:lpstr>Five Key Business Units  To better enable and serve our markets</vt:lpstr>
      <vt:lpstr>Big Data Informatics Market</vt:lpstr>
      <vt:lpstr>What’s Standing in the Way?</vt:lpstr>
      <vt:lpstr>What’s in a Genome? Has the potential to change our future</vt:lpstr>
      <vt:lpstr>PowerPoint Presentation</vt:lpstr>
      <vt:lpstr>Questions?   svalentine@illumina.com</vt:lpstr>
    </vt:vector>
  </TitlesOfParts>
  <Company>Illumina,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1 – Title Slide</dc:title>
  <dc:creator>Lui, Amy</dc:creator>
  <cp:lastModifiedBy>Simon Valentine</cp:lastModifiedBy>
  <cp:revision>57</cp:revision>
  <dcterms:created xsi:type="dcterms:W3CDTF">2013-01-16T23:48:42Z</dcterms:created>
  <dcterms:modified xsi:type="dcterms:W3CDTF">2015-06-02T22:05:06Z</dcterms:modified>
</cp:coreProperties>
</file>