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341" r:id="rId3"/>
    <p:sldId id="364" r:id="rId4"/>
    <p:sldId id="365" r:id="rId5"/>
    <p:sldId id="374" r:id="rId6"/>
    <p:sldId id="381" r:id="rId7"/>
    <p:sldId id="368" r:id="rId8"/>
    <p:sldId id="378" r:id="rId9"/>
    <p:sldId id="377" r:id="rId10"/>
    <p:sldId id="375" r:id="rId11"/>
    <p:sldId id="355" r:id="rId12"/>
    <p:sldId id="371" r:id="rId13"/>
    <p:sldId id="372" r:id="rId14"/>
    <p:sldId id="380" r:id="rId15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6">
          <p15:clr>
            <a:srgbClr val="A4A3A4"/>
          </p15:clr>
        </p15:guide>
        <p15:guide id="2" pos="2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F1B"/>
    <a:srgbClr val="1A2769"/>
    <a:srgbClr val="B53628"/>
    <a:srgbClr val="A23124"/>
    <a:srgbClr val="FFFFFE"/>
    <a:srgbClr val="0B4566"/>
    <a:srgbClr val="E89223"/>
    <a:srgbClr val="DF8223"/>
    <a:srgbClr val="D29024"/>
    <a:srgbClr val="D25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98" autoAdjust="0"/>
  </p:normalViewPr>
  <p:slideViewPr>
    <p:cSldViewPr snapToGrid="0" snapToObjects="1" showGuides="1">
      <p:cViewPr varScale="1">
        <p:scale>
          <a:sx n="56" d="100"/>
          <a:sy n="56" d="100"/>
        </p:scale>
        <p:origin x="-2104" y="-96"/>
      </p:cViewPr>
      <p:guideLst>
        <p:guide orient="horz" pos="1976"/>
        <p:guide pos="2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3FE41-4526-40F5-87A4-8D0CE6A848F9}" type="datetimeFigureOut">
              <a:rPr lang="en-US" smtClean="0"/>
              <a:pPr/>
              <a:t>30/04/17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1DD55-69CA-44ED-A846-C50B03F4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98C5C-BABF-6649-9D52-EF3A2EE5331B}" type="datetimeFigureOut">
              <a:rPr lang="en-US" smtClean="0"/>
              <a:pPr/>
              <a:t>30/04/17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11EEB-D9C3-6348-B2B1-E6F722F67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1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08EF2-545F-429D-A454-4921F7BE2599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8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11EEB-D9C3-6348-B2B1-E6F722F674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11EEB-D9C3-6348-B2B1-E6F722F674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28CE-DF86-4463-83C8-B9EE8FC06D9D}" type="slidenum">
              <a:rPr lang="fr-CH" smtClean="0">
                <a:solidFill>
                  <a:prstClr val="black"/>
                </a:solidFill>
              </a:rPr>
              <a:pPr/>
              <a:t>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A2ACB-4A9B-4BAA-A302-8396E00446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4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A2ACB-4A9B-4BAA-A302-8396E00446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9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A2ACB-4A9B-4BAA-A302-8396E00446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1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0000" cy="1470025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00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995-D2B0-4A97-9374-381714EF005A}" type="datetime1">
              <a:rPr lang="en-US" smtClean="0"/>
              <a:t>30/04/17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720000" cy="216000"/>
          </a:xfrm>
        </p:spPr>
        <p:txBody>
          <a:bodyPr/>
          <a:lstStyle/>
          <a:p>
            <a:fld id="{72C9934C-0415-B849-9198-B4D52CDCB6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IFPMA-PPT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609600"/>
            <a:ext cx="4426200" cy="6001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1" dirty="0" smtClean="0">
                <a:solidFill>
                  <a:schemeClr val="tx1"/>
                </a:solidFill>
              </a:rPr>
              <a:t>International Federation</a:t>
            </a:r>
          </a:p>
          <a:p>
            <a:pPr>
              <a:lnSpc>
                <a:spcPct val="100000"/>
              </a:lnSpc>
            </a:pPr>
            <a:r>
              <a:rPr lang="en-US" sz="1300" b="1" dirty="0" smtClean="0">
                <a:solidFill>
                  <a:schemeClr val="tx1"/>
                </a:solidFill>
              </a:rPr>
              <a:t>of</a:t>
            </a:r>
            <a:r>
              <a:rPr lang="en-US" sz="1300" b="1" baseline="0" dirty="0" smtClean="0">
                <a:solidFill>
                  <a:schemeClr val="tx1"/>
                </a:solidFill>
              </a:rPr>
              <a:t> Pharmaceutical </a:t>
            </a:r>
          </a:p>
          <a:p>
            <a:pPr>
              <a:lnSpc>
                <a:spcPct val="100000"/>
              </a:lnSpc>
            </a:pPr>
            <a:r>
              <a:rPr lang="en-US" sz="1300" b="1" baseline="0" dirty="0" smtClean="0">
                <a:solidFill>
                  <a:schemeClr val="tx1"/>
                </a:solidFill>
              </a:rPr>
              <a:t>Manufacturers &amp; Associations</a:t>
            </a:r>
            <a:endParaRPr lang="en-US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A8B5-8958-4420-A0B9-ABBB30F5FD27}" type="datetime1">
              <a:rPr lang="en-US" smtClean="0"/>
              <a:t>30/04/17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3B2B-C7F0-4080-85C9-833B74B4ECFA}" type="datetime1">
              <a:rPr lang="en-US" smtClean="0"/>
              <a:t>30/04/17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807-D2B9-4F08-8CCF-8F8158AB0F7E}" type="datetime1">
              <a:rPr lang="en-US" smtClean="0"/>
              <a:t>30/04/17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1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8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4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46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4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0000" cy="1470025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00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3EE5-9CCC-4485-A647-A4E0CD7A340E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720000" cy="216000"/>
          </a:xfrm>
        </p:spPr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IFPMA-PPT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9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5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6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166D-E804-4EF3-B922-0B6C6590CE09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PMA-PPT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8BA9-280B-429A-A3D1-AF980BF68C29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PMA-PPT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3CB4-0E3B-43FC-A932-552E72310982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PMA-PPT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152D-61D6-41CD-8A08-FE2E3B656801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PMA-PPT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D524-561A-485D-88D1-FA904AE00CDA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PMA-PPT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DAB-805F-48A9-99DB-0BB391AFAD5A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PMA-PPT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C5E-51FA-443B-ABA4-2907244C4E3E}" type="datetime1">
              <a:rPr lang="en-US" smtClean="0"/>
              <a:t>30/04/17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0" y="6356350"/>
            <a:ext cx="108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rgbClr val="000090"/>
                </a:solidFill>
              </a:defRPr>
            </a:lvl1pPr>
          </a:lstStyle>
          <a:p>
            <a:fld id="{0190CE69-6A93-4FAA-A63D-1760489B5692}" type="datetime1">
              <a:rPr lang="en-US" smtClean="0"/>
              <a:t>30/04/17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6600" y="6356350"/>
            <a:ext cx="32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00009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7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F0FE7EB9-8C93-B745-A617-A064D5C1A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6" descr="IFPMA-PPT-Logo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88" y="381000"/>
            <a:ext cx="9255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30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30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24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»"/>
        <a:defRPr sz="18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B56A46-69AA-4515-A7AD-010FAB74BAA2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685800"/>
              <a:t>30/04/17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92D8AE-202F-43AF-A01A-7BDCB40F22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shaw@ifpma.org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jpeg"/><Relationship Id="rId21" Type="http://schemas.openxmlformats.org/officeDocument/2006/relationships/image" Target="../media/image26.jpeg"/><Relationship Id="rId22" Type="http://schemas.openxmlformats.org/officeDocument/2006/relationships/image" Target="../media/image27.jpeg"/><Relationship Id="rId23" Type="http://schemas.openxmlformats.org/officeDocument/2006/relationships/image" Target="../media/image28.emf"/><Relationship Id="rId24" Type="http://schemas.openxmlformats.org/officeDocument/2006/relationships/image" Target="../media/image29.gif"/><Relationship Id="rId25" Type="http://schemas.openxmlformats.org/officeDocument/2006/relationships/image" Target="../media/image30.png"/><Relationship Id="rId26" Type="http://schemas.openxmlformats.org/officeDocument/2006/relationships/image" Target="../media/image31.jpe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Relationship Id="rId4" Type="http://schemas.openxmlformats.org/officeDocument/2006/relationships/image" Target="../media/image9.gif"/><Relationship Id="rId5" Type="http://schemas.openxmlformats.org/officeDocument/2006/relationships/image" Target="../media/image10.jpeg"/><Relationship Id="rId30" Type="http://schemas.openxmlformats.org/officeDocument/2006/relationships/image" Target="../media/image35.png"/><Relationship Id="rId31" Type="http://schemas.openxmlformats.org/officeDocument/2006/relationships/image" Target="../media/image36.jpg"/><Relationship Id="rId32" Type="http://schemas.openxmlformats.org/officeDocument/2006/relationships/image" Target="../media/image37.gif"/><Relationship Id="rId9" Type="http://schemas.openxmlformats.org/officeDocument/2006/relationships/image" Target="../media/image14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33" Type="http://schemas.openxmlformats.org/officeDocument/2006/relationships/image" Target="../media/image38.pn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emf"/><Relationship Id="rId15" Type="http://schemas.openxmlformats.org/officeDocument/2006/relationships/image" Target="../media/image20.jpeg"/><Relationship Id="rId16" Type="http://schemas.openxmlformats.org/officeDocument/2006/relationships/image" Target="../media/image21.emf"/><Relationship Id="rId17" Type="http://schemas.openxmlformats.org/officeDocument/2006/relationships/image" Target="../media/image22.emf"/><Relationship Id="rId18" Type="http://schemas.openxmlformats.org/officeDocument/2006/relationships/image" Target="../media/image23.jpeg"/><Relationship Id="rId1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47440" y="119116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rgbClr val="0071B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0" y="4800600"/>
            <a:ext cx="5562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IFPMA Code </a:t>
            </a:r>
            <a:br>
              <a:rPr lang="en-US" dirty="0" smtClean="0"/>
            </a:br>
            <a:r>
              <a:rPr lang="en-US" dirty="0" smtClean="0"/>
              <a:t>and how to set up </a:t>
            </a:r>
            <a:br>
              <a:rPr lang="en-US" dirty="0" smtClean="0"/>
            </a:br>
            <a:r>
              <a:rPr lang="en-US" dirty="0" smtClean="0"/>
              <a:t>a national self-regulation 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800" dirty="0"/>
              <a:t>Presentation to </a:t>
            </a:r>
            <a:r>
              <a:rPr lang="en-GB" sz="1800" dirty="0" smtClean="0"/>
              <a:t>China/EU </a:t>
            </a:r>
            <a:r>
              <a:rPr lang="en-GB" sz="1800" dirty="0"/>
              <a:t>P</a:t>
            </a:r>
            <a:r>
              <a:rPr lang="en-GB" sz="1800" dirty="0" smtClean="0"/>
              <a:t>harmaceutical </a:t>
            </a:r>
            <a:r>
              <a:rPr lang="en-GB" sz="1800" dirty="0"/>
              <a:t>I</a:t>
            </a:r>
            <a:r>
              <a:rPr lang="en-GB" sz="1800" dirty="0" smtClean="0"/>
              <a:t>ndustry Forum 17 May 2017, Shanghai, China</a:t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err="1" smtClean="0"/>
              <a:t>Dr.</a:t>
            </a:r>
            <a:r>
              <a:rPr lang="en-GB" sz="1800" dirty="0" smtClean="0"/>
              <a:t> Brendan Shaw</a:t>
            </a:r>
            <a:br>
              <a:rPr lang="en-GB" sz="1800" dirty="0" smtClean="0"/>
            </a:br>
            <a:r>
              <a:rPr lang="en-GB" sz="1800" dirty="0" smtClean="0"/>
              <a:t>Assistant Director General</a:t>
            </a:r>
            <a:br>
              <a:rPr lang="en-GB" sz="1800" dirty="0" smtClean="0"/>
            </a:br>
            <a:r>
              <a:rPr lang="en-GB" sz="1800" dirty="0" smtClean="0"/>
              <a:t>IFPMA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Email: </a:t>
            </a:r>
            <a:r>
              <a:rPr lang="en-GB" sz="1800" dirty="0" smtClean="0">
                <a:hlinkClick r:id="rId3"/>
              </a:rPr>
              <a:t>b.shaw@ifpma.org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Twitter: @</a:t>
            </a:r>
            <a:r>
              <a:rPr lang="en-GB" sz="1800" dirty="0" err="1" smtClean="0"/>
              <a:t>shaw_brendan</a:t>
            </a:r>
            <a:endParaRPr lang="fr-CH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22" y="1950720"/>
            <a:ext cx="2161441" cy="308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2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41"/>
            <a:ext cx="8229600" cy="1143000"/>
          </a:xfrm>
        </p:spPr>
        <p:txBody>
          <a:bodyPr/>
          <a:lstStyle/>
          <a:p>
            <a:r>
              <a:rPr lang="fr-CH" dirty="0" smtClean="0"/>
              <a:t>IFPMA support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27" y="1358538"/>
            <a:ext cx="4452504" cy="33209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261" y="1621920"/>
            <a:ext cx="3111133" cy="437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520" y="3869145"/>
            <a:ext cx="2305154" cy="298885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994" y="3391904"/>
            <a:ext cx="2375263" cy="338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Kenya: </a:t>
            </a:r>
            <a:r>
              <a:rPr lang="fr-CH" dirty="0" err="1" smtClean="0"/>
              <a:t>Recent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r>
              <a:rPr lang="fr-CH" dirty="0" smtClean="0"/>
              <a:t> of </a:t>
            </a:r>
            <a:br>
              <a:rPr lang="fr-CH" dirty="0" smtClean="0"/>
            </a:br>
            <a:r>
              <a:rPr lang="fr-CH" dirty="0" smtClean="0"/>
              <a:t>Code </a:t>
            </a:r>
            <a:r>
              <a:rPr lang="fr-CH" dirty="0" err="1" smtClean="0"/>
              <a:t>launch</a:t>
            </a:r>
            <a:r>
              <a:rPr lang="fr-CH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" y="2000794"/>
            <a:ext cx="3914503" cy="4419599"/>
          </a:xfrm>
        </p:spPr>
        <p:txBody>
          <a:bodyPr>
            <a:normAutofit/>
          </a:bodyPr>
          <a:lstStyle/>
          <a:p>
            <a:r>
              <a:rPr lang="fr-CH" sz="2400" dirty="0" err="1" smtClean="0"/>
              <a:t>Launched</a:t>
            </a:r>
            <a:r>
              <a:rPr lang="fr-CH" sz="2400" dirty="0" smtClean="0"/>
              <a:t> April 2016</a:t>
            </a:r>
          </a:p>
          <a:p>
            <a:r>
              <a:rPr lang="fr-CH" sz="2400" dirty="0" smtClean="0"/>
              <a:t>Extensive </a:t>
            </a:r>
            <a:r>
              <a:rPr lang="fr-CH" sz="2400" dirty="0" err="1" smtClean="0"/>
              <a:t>work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local association (KAPI) and </a:t>
            </a:r>
            <a:r>
              <a:rPr lang="fr-CH" sz="2400" dirty="0" err="1" smtClean="0"/>
              <a:t>member</a:t>
            </a:r>
            <a:r>
              <a:rPr lang="fr-CH" sz="2400" dirty="0" smtClean="0"/>
              <a:t> </a:t>
            </a:r>
            <a:r>
              <a:rPr lang="fr-CH" sz="2400" dirty="0" err="1" smtClean="0"/>
              <a:t>companies</a:t>
            </a:r>
            <a:endParaRPr lang="fr-CH" sz="2400" dirty="0" smtClean="0"/>
          </a:p>
          <a:p>
            <a:r>
              <a:rPr lang="fr-CH" sz="2400" dirty="0" err="1" smtClean="0"/>
              <a:t>Revamped</a:t>
            </a:r>
            <a:r>
              <a:rPr lang="fr-CH" sz="2400" dirty="0" smtClean="0"/>
              <a:t> and </a:t>
            </a:r>
            <a:r>
              <a:rPr lang="fr-CH" sz="2400" dirty="0" err="1" smtClean="0"/>
              <a:t>updated</a:t>
            </a:r>
            <a:r>
              <a:rPr lang="fr-CH" sz="2400" dirty="0" smtClean="0"/>
              <a:t> local code</a:t>
            </a:r>
            <a:endParaRPr lang="en-AU" sz="2400" dirty="0" smtClean="0"/>
          </a:p>
          <a:p>
            <a:r>
              <a:rPr lang="fr-CH" sz="2400" dirty="0" smtClean="0"/>
              <a:t>Communication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industry</a:t>
            </a:r>
            <a:r>
              <a:rPr lang="fr-CH" sz="2400" dirty="0" smtClean="0"/>
              <a:t> and </a:t>
            </a:r>
            <a:r>
              <a:rPr lang="fr-CH" sz="2400" dirty="0" err="1" smtClean="0"/>
              <a:t>stakeholders</a:t>
            </a:r>
            <a:r>
              <a:rPr lang="fr-CH" sz="2400" dirty="0" smtClean="0"/>
              <a:t> in Kenya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02" y="1789256"/>
            <a:ext cx="4493623" cy="38299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models</a:t>
            </a:r>
            <a:r>
              <a:rPr lang="fr-CH" dirty="0" smtClean="0"/>
              <a:t> for </a:t>
            </a:r>
            <a:r>
              <a:rPr lang="fr-CH" dirty="0" err="1"/>
              <a:t>e</a:t>
            </a:r>
            <a:r>
              <a:rPr lang="fr-CH" dirty="0" err="1" smtClean="0"/>
              <a:t>stablishing</a:t>
            </a:r>
            <a:r>
              <a:rPr lang="fr-CH" dirty="0" smtClean="0"/>
              <a:t> a</a:t>
            </a:r>
            <a:br>
              <a:rPr lang="fr-CH" dirty="0" smtClean="0"/>
            </a:br>
            <a:r>
              <a:rPr lang="fr-CH" dirty="0" smtClean="0"/>
              <a:t>national </a:t>
            </a:r>
            <a:r>
              <a:rPr lang="fr-CH" dirty="0" err="1" smtClean="0"/>
              <a:t>industry</a:t>
            </a:r>
            <a:r>
              <a:rPr lang="fr-CH" dirty="0" smtClean="0"/>
              <a:t> Code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85256"/>
            <a:ext cx="8229600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714103" y="2617839"/>
            <a:ext cx="7332617" cy="2903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10045" y="3317966"/>
            <a:ext cx="2007325" cy="19681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National Association based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265713" y="3317965"/>
            <a:ext cx="2007325" cy="19681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</a:t>
            </a:r>
            <a:r>
              <a:rPr lang="en-GB" dirty="0" smtClean="0"/>
              <a:t>utsourced to specialized Association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560417" y="3317964"/>
            <a:ext cx="2320835" cy="196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Mix of industry and national regulatory system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40527" y="2903711"/>
            <a:ext cx="2007325" cy="3059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 smtClean="0"/>
          </a:p>
          <a:p>
            <a:pPr algn="ctr"/>
            <a:r>
              <a:rPr lang="en-GB" dirty="0" smtClean="0"/>
              <a:t>Model 1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3265713" y="2878708"/>
            <a:ext cx="2007325" cy="33099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2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60416" y="2878709"/>
            <a:ext cx="2320835" cy="33099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96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Suggested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steps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85256"/>
            <a:ext cx="8229600" cy="44195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Reference</a:t>
            </a:r>
            <a:r>
              <a:rPr lang="en-GB" dirty="0" smtClean="0"/>
              <a:t> </a:t>
            </a:r>
            <a:r>
              <a:rPr lang="en-GB" sz="2000" dirty="0"/>
              <a:t>existing </a:t>
            </a:r>
            <a:r>
              <a:rPr lang="en-GB" sz="2000" dirty="0" smtClean="0"/>
              <a:t>standards (IFPMA Code, Mexico City Principles, Chinese national Code, …)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Look for models that will best work in your country and 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Draft Code in consultation with local industry, government, other key stakeholders (incl. doctors groups, patient organizations).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Consider scope of areas to be covered, e.g. Marketing, interaction with patients, clinical trials, 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Launch and communicate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OG_ (17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85" r="11132" b="360"/>
          <a:stretch/>
        </p:blipFill>
        <p:spPr>
          <a:xfrm>
            <a:off x="846693" y="1349888"/>
            <a:ext cx="6788363" cy="45061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68776"/>
            <a:ext cx="9144000" cy="802316"/>
          </a:xfrm>
          <a:prstGeom prst="rect">
            <a:avLst/>
          </a:prstGeom>
          <a:solidFill>
            <a:srgbClr val="4A6C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998" y="6208836"/>
            <a:ext cx="77240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IFPMA </a:t>
            </a:r>
            <a:r>
              <a:rPr lang="en-A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represents research-based biopharmaceutical </a:t>
            </a:r>
            <a:r>
              <a:rPr lang="en-A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companies</a:t>
            </a:r>
            <a:br>
              <a:rPr lang="en-A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A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and regional </a:t>
            </a:r>
            <a:r>
              <a:rPr lang="en-A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and </a:t>
            </a:r>
            <a:r>
              <a:rPr lang="en-A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national associations </a:t>
            </a:r>
            <a:r>
              <a:rPr lang="en-A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across the world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866" y="347421"/>
            <a:ext cx="2613973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7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AU" dirty="0" smtClean="0"/>
              <a:t>50 member associations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7" y="1593167"/>
            <a:ext cx="8047619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7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dirty="0" smtClean="0"/>
              <a:t>Over 30 member companies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3486243" y="619972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tx2"/>
                </a:solidFill>
              </a:rPr>
              <a:t>And more are joining …</a:t>
            </a:r>
            <a:endParaRPr lang="en-GB" b="1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833" y="1592756"/>
            <a:ext cx="7202796" cy="4290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ayer_HealthCare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9" y="2765918"/>
            <a:ext cx="1334781" cy="253796"/>
          </a:xfrm>
          <a:prstGeom prst="rect">
            <a:avLst/>
          </a:prstGeom>
        </p:spPr>
      </p:pic>
      <p:pic>
        <p:nvPicPr>
          <p:cNvPr id="13" name="Picture 12" descr="Boehringer_Ingelhei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11" y="2676349"/>
            <a:ext cx="769989" cy="357495"/>
          </a:xfrm>
          <a:prstGeom prst="rect">
            <a:avLst/>
          </a:prstGeom>
        </p:spPr>
      </p:pic>
      <p:pic>
        <p:nvPicPr>
          <p:cNvPr id="14" name="Picture 13" descr="BM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56" y="2784351"/>
            <a:ext cx="1352697" cy="179996"/>
          </a:xfrm>
          <a:prstGeom prst="rect">
            <a:avLst/>
          </a:prstGeom>
        </p:spPr>
      </p:pic>
      <p:pic>
        <p:nvPicPr>
          <p:cNvPr id="15" name="Picture 14" descr="Chugai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14" y="2707811"/>
            <a:ext cx="639900" cy="324000"/>
          </a:xfrm>
          <a:prstGeom prst="rect">
            <a:avLst/>
          </a:prstGeom>
        </p:spPr>
      </p:pic>
      <p:pic>
        <p:nvPicPr>
          <p:cNvPr id="16" name="Picture 15" descr="Daiichi-Sankyo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74" y="3364297"/>
            <a:ext cx="576000" cy="566400"/>
          </a:xfrm>
          <a:prstGeom prst="rect">
            <a:avLst/>
          </a:prstGeom>
        </p:spPr>
      </p:pic>
      <p:pic>
        <p:nvPicPr>
          <p:cNvPr id="17" name="Picture 16" descr="Eisai CorporateLogom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56" y="3389737"/>
            <a:ext cx="639027" cy="432000"/>
          </a:xfrm>
          <a:prstGeom prst="rect">
            <a:avLst/>
          </a:prstGeom>
        </p:spPr>
      </p:pic>
      <p:pic>
        <p:nvPicPr>
          <p:cNvPr id="18" name="Picture 17" descr="Lill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25" y="4113616"/>
            <a:ext cx="689236" cy="432000"/>
          </a:xfrm>
          <a:prstGeom prst="rect">
            <a:avLst/>
          </a:prstGeom>
        </p:spPr>
      </p:pic>
      <p:pic>
        <p:nvPicPr>
          <p:cNvPr id="19" name="Picture 18" descr="johnson_johnso_logo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7049" r="7892" b="35298"/>
          <a:stretch/>
        </p:blipFill>
        <p:spPr>
          <a:xfrm>
            <a:off x="6223391" y="3522686"/>
            <a:ext cx="1026102" cy="271100"/>
          </a:xfrm>
          <a:prstGeom prst="rect">
            <a:avLst/>
          </a:prstGeom>
        </p:spPr>
      </p:pic>
      <p:pic>
        <p:nvPicPr>
          <p:cNvPr id="20" name="Picture 19" descr="Lundbeck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80" y="4106349"/>
            <a:ext cx="901911" cy="360000"/>
          </a:xfrm>
          <a:prstGeom prst="rect">
            <a:avLst/>
          </a:prstGeom>
        </p:spPr>
      </p:pic>
      <p:pic>
        <p:nvPicPr>
          <p:cNvPr id="21" name="Picture 20" descr="menarin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09" y="4123829"/>
            <a:ext cx="408725" cy="359394"/>
          </a:xfrm>
          <a:prstGeom prst="rect">
            <a:avLst/>
          </a:prstGeom>
        </p:spPr>
      </p:pic>
      <p:pic>
        <p:nvPicPr>
          <p:cNvPr id="22" name="Picture 21" descr="Merck_KGa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62" y="4062966"/>
            <a:ext cx="585446" cy="432834"/>
          </a:xfrm>
          <a:prstGeom prst="rect">
            <a:avLst/>
          </a:prstGeom>
        </p:spPr>
      </p:pic>
      <p:pic>
        <p:nvPicPr>
          <p:cNvPr id="23" name="Picture 22" descr="Novartis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21" y="4813669"/>
            <a:ext cx="1104968" cy="192973"/>
          </a:xfrm>
          <a:prstGeom prst="rect">
            <a:avLst/>
          </a:prstGeom>
        </p:spPr>
      </p:pic>
      <p:pic>
        <p:nvPicPr>
          <p:cNvPr id="24" name="Picture 23" descr="otsuk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26" y="4742199"/>
            <a:ext cx="840000" cy="360000"/>
          </a:xfrm>
          <a:prstGeom prst="rect">
            <a:avLst/>
          </a:prstGeom>
        </p:spPr>
      </p:pic>
      <p:pic>
        <p:nvPicPr>
          <p:cNvPr id="25" name="Picture 24" descr="pfizer_cmyk_pos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33" y="4813669"/>
            <a:ext cx="557954" cy="325473"/>
          </a:xfrm>
          <a:prstGeom prst="rect">
            <a:avLst/>
          </a:prstGeom>
        </p:spPr>
      </p:pic>
      <p:pic>
        <p:nvPicPr>
          <p:cNvPr id="26" name="Picture 25" descr="RoLo50p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1" y="4767837"/>
            <a:ext cx="694183" cy="360975"/>
          </a:xfrm>
          <a:prstGeom prst="rect">
            <a:avLst/>
          </a:prstGeom>
        </p:spPr>
      </p:pic>
      <p:pic>
        <p:nvPicPr>
          <p:cNvPr id="27" name="Picture 26" descr="SANOFI_Logo_Horizontal_2011_4colors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99" y="5493305"/>
            <a:ext cx="1012272" cy="215997"/>
          </a:xfrm>
          <a:prstGeom prst="rect">
            <a:avLst/>
          </a:prstGeom>
        </p:spPr>
      </p:pic>
      <p:pic>
        <p:nvPicPr>
          <p:cNvPr id="28" name="Picture 27" descr="takeda_logo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36" y="5493305"/>
            <a:ext cx="633083" cy="215997"/>
          </a:xfrm>
          <a:prstGeom prst="rect">
            <a:avLst/>
          </a:prstGeom>
        </p:spPr>
      </p:pic>
      <p:pic>
        <p:nvPicPr>
          <p:cNvPr id="29" name="Picture 28" descr="Almirall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47" y="2042569"/>
            <a:ext cx="1045753" cy="323999"/>
          </a:xfrm>
          <a:prstGeom prst="rect">
            <a:avLst/>
          </a:prstGeom>
        </p:spPr>
      </p:pic>
      <p:pic>
        <p:nvPicPr>
          <p:cNvPr id="30" name="Picture 29" descr="amgen_log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97" y="2140694"/>
            <a:ext cx="648000" cy="159308"/>
          </a:xfrm>
          <a:prstGeom prst="rect">
            <a:avLst/>
          </a:prstGeom>
        </p:spPr>
      </p:pic>
      <p:pic>
        <p:nvPicPr>
          <p:cNvPr id="31" name="Picture 30" descr="Astellas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44" y="1944364"/>
            <a:ext cx="1146975" cy="468000"/>
          </a:xfrm>
          <a:prstGeom prst="rect">
            <a:avLst/>
          </a:prstGeom>
        </p:spPr>
      </p:pic>
      <p:pic>
        <p:nvPicPr>
          <p:cNvPr id="32" name="Picture 31" descr="TMP5@.EPS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62" y="2114870"/>
            <a:ext cx="983827" cy="251998"/>
          </a:xfrm>
          <a:prstGeom prst="rect">
            <a:avLst/>
          </a:prstGeom>
        </p:spPr>
      </p:pic>
      <p:pic>
        <p:nvPicPr>
          <p:cNvPr id="33" name="Picture 32" descr="Abbvie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2098" y="2108438"/>
            <a:ext cx="935997" cy="165175"/>
          </a:xfrm>
          <a:prstGeom prst="rect">
            <a:avLst/>
          </a:prstGeom>
        </p:spPr>
      </p:pic>
      <p:pic>
        <p:nvPicPr>
          <p:cNvPr id="34" name="Picture 33" descr="LEO-logo-black_340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0899" y="4070205"/>
            <a:ext cx="784759" cy="560871"/>
          </a:xfrm>
          <a:prstGeom prst="rect">
            <a:avLst/>
          </a:prstGeom>
        </p:spPr>
      </p:pic>
      <p:pic>
        <p:nvPicPr>
          <p:cNvPr id="35" name="Picture 34" descr="UCB_Logo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27511" y="5421303"/>
            <a:ext cx="928820" cy="4033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12" y="2481325"/>
            <a:ext cx="796097" cy="6965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34" y="3364297"/>
            <a:ext cx="579140" cy="4980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32" y="3364297"/>
            <a:ext cx="566400" cy="566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6" y="4731714"/>
            <a:ext cx="935997" cy="3505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51" y="5367141"/>
            <a:ext cx="1005508" cy="4574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0" y="5508600"/>
            <a:ext cx="1468194" cy="1652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03" y="5446941"/>
            <a:ext cx="926053" cy="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tile tx="-2489200" ty="0" sx="97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65992" y="-225058"/>
            <a:ext cx="85952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self-</a:t>
            </a:r>
            <a:r>
              <a:rPr lang="fr-CH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fr-CH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fr-CH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CH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 to China?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83014" y="1099038"/>
            <a:ext cx="4360985" cy="27015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”China has the potential to become the world’s economic leader, as well as to take a leading role in issues related to environmental policy, trade policies and </a:t>
            </a:r>
            <a:r>
              <a:rPr lang="en-AU" sz="2400" b="1" i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ethics</a:t>
            </a:r>
            <a:r>
              <a:rPr lang="en-AU" sz="2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AU" sz="2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55478" y="5134708"/>
            <a:ext cx="4805790" cy="1448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President Xi Jinping Speech to World Economic Forum, January 2017</a:t>
            </a:r>
            <a:endParaRPr lang="en-A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0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IFPMA Code </a:t>
            </a:r>
            <a:r>
              <a:rPr lang="fr-CH" dirty="0" err="1" smtClean="0"/>
              <a:t>is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200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First established in 1981, last updated in 2012</a:t>
            </a:r>
          </a:p>
          <a:p>
            <a:pPr>
              <a:lnSpc>
                <a:spcPct val="120000"/>
              </a:lnSpc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fr-CH" sz="2000" b="1" dirty="0"/>
              <a:t>Global standard </a:t>
            </a:r>
            <a:r>
              <a:rPr lang="fr-CH" sz="2000" dirty="0"/>
              <a:t>for the R&amp;D </a:t>
            </a:r>
            <a:r>
              <a:rPr lang="fr-CH" sz="2000" dirty="0" err="1"/>
              <a:t>biopharmaceutical</a:t>
            </a:r>
            <a:r>
              <a:rPr lang="fr-CH" sz="2000" dirty="0"/>
              <a:t> </a:t>
            </a:r>
            <a:r>
              <a:rPr lang="fr-CH" sz="2000" dirty="0" err="1" smtClean="0"/>
              <a:t>industry</a:t>
            </a:r>
            <a:endParaRPr lang="fr-CH" sz="2000" dirty="0" smtClean="0"/>
          </a:p>
          <a:p>
            <a:pPr>
              <a:lnSpc>
                <a:spcPct val="120000"/>
              </a:lnSpc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A </a:t>
            </a:r>
            <a:r>
              <a:rPr lang="en-US" sz="2000" b="1" dirty="0"/>
              <a:t>model of </a:t>
            </a:r>
            <a:r>
              <a:rPr lang="en-US" sz="2000" b="1" dirty="0" smtClean="0"/>
              <a:t>self-regulation </a:t>
            </a:r>
            <a:r>
              <a:rPr lang="en-US" sz="2000" dirty="0" smtClean="0"/>
              <a:t>for industry’s activities in medicines promotion, communication and interaction with </a:t>
            </a:r>
            <a:br>
              <a:rPr lang="en-US" sz="2000" dirty="0" smtClean="0"/>
            </a:br>
            <a:r>
              <a:rPr lang="en-US" sz="2000" dirty="0" smtClean="0"/>
              <a:t>key stakeholders such as healthcare professionals, medical institutions and patient organizations. </a:t>
            </a:r>
          </a:p>
          <a:p>
            <a:pPr>
              <a:lnSpc>
                <a:spcPct val="120000"/>
              </a:lnSpc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Although self-regulatory, the IFPMA Code </a:t>
            </a:r>
            <a:r>
              <a:rPr lang="en-US" sz="2000" dirty="0"/>
              <a:t>is not </a:t>
            </a:r>
            <a:r>
              <a:rPr lang="en-US" sz="2000" dirty="0" smtClean="0"/>
              <a:t>voluntary, it </a:t>
            </a:r>
            <a:r>
              <a:rPr lang="en-US" sz="2000" dirty="0"/>
              <a:t>is a </a:t>
            </a:r>
            <a:r>
              <a:rPr lang="en-US" sz="2000" b="1" dirty="0"/>
              <a:t>condition of membership to the </a:t>
            </a:r>
            <a:r>
              <a:rPr lang="en-US" sz="2000" b="1" dirty="0" smtClean="0"/>
              <a:t>IFPMA </a:t>
            </a:r>
            <a:r>
              <a:rPr lang="en-US" sz="2000" dirty="0" smtClean="0"/>
              <a:t>for both member companies and national associations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993" y="1524000"/>
            <a:ext cx="85480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5" y="769"/>
            <a:ext cx="7539446" cy="1143000"/>
          </a:xfrm>
        </p:spPr>
        <p:txBody>
          <a:bodyPr/>
          <a:lstStyle/>
          <a:p>
            <a:r>
              <a:rPr lang="fr-CH" dirty="0" err="1" smtClean="0"/>
              <a:t>Strong</a:t>
            </a:r>
            <a:r>
              <a:rPr lang="fr-CH" dirty="0" smtClean="0"/>
              <a:t> </a:t>
            </a:r>
            <a:r>
              <a:rPr lang="fr-CH" dirty="0" err="1" smtClean="0"/>
              <a:t>synergy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IFPMA Code and APEC Mexico City </a:t>
            </a:r>
            <a:r>
              <a:rPr lang="fr-CH" dirty="0" err="1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200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The Mexico City Principles (2011)</a:t>
            </a:r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9" y="2547002"/>
            <a:ext cx="2585774" cy="3697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24" y="2511079"/>
            <a:ext cx="2680882" cy="3733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ight Arrow 7"/>
          <p:cNvSpPr/>
          <p:nvPr/>
        </p:nvSpPr>
        <p:spPr>
          <a:xfrm>
            <a:off x="4022844" y="3762744"/>
            <a:ext cx="993121" cy="80682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CH" dirty="0" smtClean="0"/>
              <a:t>APEC </a:t>
            </a:r>
            <a:r>
              <a:rPr lang="fr-CH" dirty="0" err="1" smtClean="0"/>
              <a:t>members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(out)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8301"/>
            <a:ext cx="76200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Over 5 last years </a:t>
            </a:r>
            <a:r>
              <a:rPr lang="en-US" sz="2000" dirty="0"/>
              <a:t>s</a:t>
            </a:r>
            <a:r>
              <a:rPr lang="en-US" sz="2000" dirty="0" smtClean="0"/>
              <a:t>teady growing number of Associations </a:t>
            </a:r>
            <a:br>
              <a:rPr lang="en-US" sz="2000" dirty="0" smtClean="0"/>
            </a:br>
            <a:r>
              <a:rPr lang="en-US" sz="2000" dirty="0" smtClean="0"/>
              <a:t>and Member Companies with a Code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04" y="2362936"/>
            <a:ext cx="3953992" cy="4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274638"/>
            <a:ext cx="8229600" cy="1143000"/>
          </a:xfrm>
        </p:spPr>
        <p:txBody>
          <a:bodyPr/>
          <a:lstStyle/>
          <a:p>
            <a:r>
              <a:rPr lang="fr-CH" dirty="0" err="1"/>
              <a:t>Role</a:t>
            </a:r>
            <a:r>
              <a:rPr lang="fr-CH" dirty="0"/>
              <a:t> of national Codes in </a:t>
            </a:r>
            <a:r>
              <a:rPr lang="fr-CH" dirty="0" err="1"/>
              <a:t>implementing</a:t>
            </a:r>
            <a:r>
              <a:rPr lang="fr-CH" dirty="0"/>
              <a:t> international Standards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301412"/>
              </p:ext>
            </p:extLst>
          </p:nvPr>
        </p:nvGraphicFramePr>
        <p:xfrm>
          <a:off x="518160" y="1844040"/>
          <a:ext cx="7458891" cy="428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2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829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International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4628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8799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34440" y="1844040"/>
            <a:ext cx="6422572" cy="55734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WHO “Ethical Criteria for Medicinal Drug Promotion” (1988)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1234440" y="2640874"/>
            <a:ext cx="1491343" cy="8077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IFPMA Code of Practice </a:t>
            </a:r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2878183" y="2640874"/>
            <a:ext cx="1491343" cy="8077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Global Company Codes of Conduct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4521926" y="2640874"/>
            <a:ext cx="1491343" cy="8077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National laws with global reach (e.g. FCPA)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5855020" y="3766457"/>
            <a:ext cx="1491343" cy="80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APEC Mexico City Principles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40923" y="3766457"/>
            <a:ext cx="1496786" cy="80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EFPIA Code of Practice 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3915057" y="3766457"/>
            <a:ext cx="1496786" cy="80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FIFARMA </a:t>
            </a:r>
            <a:br>
              <a:rPr lang="en-GB" sz="1200" dirty="0" smtClean="0"/>
            </a:br>
            <a:r>
              <a:rPr lang="en-GB" sz="1200" dirty="0" smtClean="0"/>
              <a:t>Latin American Federation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1234440" y="5044774"/>
            <a:ext cx="1491343" cy="894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National Code of Practice of IFPMA Affiliated Associations</a:t>
            </a:r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2878183" y="5044774"/>
            <a:ext cx="1491343" cy="894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National Company Codes of Conduct</a:t>
            </a:r>
            <a:endParaRPr lang="en-GB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59131" y="3448594"/>
            <a:ext cx="8709" cy="1596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6381" y="3448594"/>
            <a:ext cx="8709" cy="1596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7200" y="6346734"/>
            <a:ext cx="806849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200" dirty="0" smtClean="0"/>
              <a:t>Summary of different code and regulatory mechanisms applying to international pharmaceutical companies</a:t>
            </a:r>
            <a:endParaRPr lang="en-GB" sz="12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EB9-8C93-B745-A617-A064D5C1A1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FPMA PPT TEMPLATE(11.5.1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5673</TotalTime>
  <Words>358</Words>
  <Application>Microsoft Macintosh PowerPoint</Application>
  <PresentationFormat>On-screen Show (4:3)</PresentationFormat>
  <Paragraphs>71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IFPMA PPT TEMPLATE(11.5.12)</vt:lpstr>
      <vt:lpstr>Office Theme</vt:lpstr>
      <vt:lpstr>The IFPMA Code  and how to set up  a national self-regulation system  Presentation to China/EU Pharmaceutical Industry Forum 17 May 2017, Shanghai, China  Dr. Brendan Shaw Assistant Director General IFPMA   Email: b.shaw@ifpma.org Twitter: @shaw_brendan</vt:lpstr>
      <vt:lpstr>PowerPoint Presentation</vt:lpstr>
      <vt:lpstr>50 member associations</vt:lpstr>
      <vt:lpstr>Over 30 member companies</vt:lpstr>
      <vt:lpstr>PowerPoint Presentation</vt:lpstr>
      <vt:lpstr>The IFPMA Code is: </vt:lpstr>
      <vt:lpstr>Strong synergy between IFPMA Code and APEC Mexico City Principles</vt:lpstr>
      <vt:lpstr>APEC members with(out) Codes</vt:lpstr>
      <vt:lpstr>Role of national Codes in implementing international Standards</vt:lpstr>
      <vt:lpstr>IFPMA support</vt:lpstr>
      <vt:lpstr>Kenya: Recent example of  Code launch </vt:lpstr>
      <vt:lpstr>Different models for establishing a national industry Code</vt:lpstr>
      <vt:lpstr>Suggested next steps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Patrizia Tazza</dc:creator>
  <cp:lastModifiedBy>Par Tellner</cp:lastModifiedBy>
  <cp:revision>407</cp:revision>
  <cp:lastPrinted>2017-04-30T09:35:11Z</cp:lastPrinted>
  <dcterms:created xsi:type="dcterms:W3CDTF">2013-02-03T12:15:36Z</dcterms:created>
  <dcterms:modified xsi:type="dcterms:W3CDTF">2017-04-30T09:37:24Z</dcterms:modified>
</cp:coreProperties>
</file>